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7" r:id="rId1"/>
  </p:sldMasterIdLst>
  <p:notesMasterIdLst>
    <p:notesMasterId r:id="rId21"/>
  </p:notesMasterIdLst>
  <p:sldIdLst>
    <p:sldId id="256" r:id="rId2"/>
    <p:sldId id="257" r:id="rId3"/>
    <p:sldId id="258" r:id="rId4"/>
    <p:sldId id="261" r:id="rId5"/>
    <p:sldId id="272" r:id="rId6"/>
    <p:sldId id="259" r:id="rId7"/>
    <p:sldId id="271" r:id="rId8"/>
    <p:sldId id="260" r:id="rId9"/>
    <p:sldId id="267" r:id="rId10"/>
    <p:sldId id="262" r:id="rId11"/>
    <p:sldId id="263" r:id="rId12"/>
    <p:sldId id="278" r:id="rId13"/>
    <p:sldId id="276" r:id="rId14"/>
    <p:sldId id="264" r:id="rId15"/>
    <p:sldId id="266" r:id="rId16"/>
    <p:sldId id="274" r:id="rId17"/>
    <p:sldId id="265" r:id="rId18"/>
    <p:sldId id="269" r:id="rId19"/>
    <p:sldId id="270" r:id="rId20"/>
  </p:sldIdLst>
  <p:sldSz cx="18288000" cy="10287000"/>
  <p:notesSz cx="6858000" cy="9144000"/>
  <p:embeddedFontLst>
    <p:embeddedFont>
      <p:font typeface="Aileron" panose="020B0604020202020204" charset="0"/>
      <p:regular r:id="rId22"/>
    </p:embeddedFont>
    <p:embeddedFont>
      <p:font typeface="Aldhabi" panose="01000000000000000000" pitchFamily="2" charset="-78"/>
      <p:regular r:id="rId23"/>
    </p:embeddedFont>
    <p:embeddedFont>
      <p:font typeface="Aptos Black" panose="020B0004020202020204" pitchFamily="34" charset="0"/>
      <p:bold r:id="rId24"/>
      <p:boldItalic r:id="rId25"/>
    </p:embeddedFont>
    <p:embeddedFont>
      <p:font typeface="Archivo Black" panose="020B0604020202020204" charset="0"/>
      <p:regular r:id="rId26"/>
    </p:embeddedFont>
    <p:embeddedFont>
      <p:font typeface="Blacker Sans Text" panose="020B0604020202020204" charset="0"/>
      <p:regular r:id="rId27"/>
    </p:embeddedFont>
    <p:embeddedFont>
      <p:font typeface="Blacker Sans Text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0487153B-B3F8-42D5-8478-B57F317FD233}">
          <p14:sldIdLst>
            <p14:sldId id="256"/>
            <p14:sldId id="257"/>
          </p14:sldIdLst>
        </p14:section>
        <p14:section name="Mục Chưa có tên" id="{975132C4-4647-4C86-89C3-6C478E52CB48}">
          <p14:sldIdLst>
            <p14:sldId id="258"/>
            <p14:sldId id="261"/>
            <p14:sldId id="272"/>
            <p14:sldId id="259"/>
          </p14:sldIdLst>
        </p14:section>
        <p14:section name="Mục Chưa có tên" id="{4A6AC293-4CC9-413E-9BFA-63BFB67D8DE3}">
          <p14:sldIdLst>
            <p14:sldId id="271"/>
            <p14:sldId id="260"/>
            <p14:sldId id="267"/>
            <p14:sldId id="262"/>
            <p14:sldId id="263"/>
            <p14:sldId id="278"/>
            <p14:sldId id="276"/>
            <p14:sldId id="264"/>
            <p14:sldId id="266"/>
            <p14:sldId id="274"/>
            <p14:sldId id="265"/>
            <p14:sldId id="269"/>
            <p14:sldId id="2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A79C"/>
    <a:srgbClr val="C2BCB7"/>
    <a:srgbClr val="E1D8D3"/>
    <a:srgbClr val="3A353A"/>
    <a:srgbClr val="A59C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71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ECF52-E3F3-40AA-801E-3D1EDF105473}" type="datetimeFigureOut">
              <a:rPr lang="en-US" smtClean="0"/>
              <a:t>10/8/2025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80E3E7-DE40-4BCF-B4D1-80F41BCE1981}" type="slidenum">
              <a:rPr lang="en-US" smtClean="0"/>
              <a:t>‹#›</a:t>
            </a:fld>
            <a:endParaRPr lang="en-US"/>
          </a:p>
        </p:txBody>
      </p:sp>
    </p:spTree>
    <p:extLst>
      <p:ext uri="{BB962C8B-B14F-4D97-AF65-F5344CB8AC3E}">
        <p14:creationId xmlns:p14="http://schemas.microsoft.com/office/powerpoint/2010/main" val="441355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4680E3E7-DE40-4BCF-B4D1-80F41BCE1981}" type="slidenum">
              <a:rPr lang="en-US" smtClean="0"/>
              <a:t>12</a:t>
            </a:fld>
            <a:endParaRPr lang="en-US"/>
          </a:p>
        </p:txBody>
      </p:sp>
    </p:spTree>
    <p:extLst>
      <p:ext uri="{BB962C8B-B14F-4D97-AF65-F5344CB8AC3E}">
        <p14:creationId xmlns:p14="http://schemas.microsoft.com/office/powerpoint/2010/main" val="3006687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D059CD5-DBFD-5F22-6EF9-8FF9A62AA9D6}"/>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0BBFB2-F1A7-818E-9A1B-B05BB31FD79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B882807-47A5-C2AA-BAB3-61C2BD7532A9}"/>
              </a:ext>
            </a:extLst>
          </p:cNvPr>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Chỗ dành sẵn cho Chân trang 4">
            <a:extLst>
              <a:ext uri="{FF2B5EF4-FFF2-40B4-BE49-F238E27FC236}">
                <a16:creationId xmlns:a16="http://schemas.microsoft.com/office/drawing/2014/main" id="{D2CA5130-1BAF-33D1-8865-01CE1FF2A59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5E85629-D358-B0F0-6039-9AC82F3679BD}"/>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5115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A808D6B-C9B3-7673-C32F-BAA0E5685910}"/>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DFA48AE-A1B7-07CE-5198-54B3C12349E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A056226-F700-214F-6AFD-BC8B33C7FC3F}"/>
              </a:ext>
            </a:extLst>
          </p:cNvPr>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Chỗ dành sẵn cho Chân trang 4">
            <a:extLst>
              <a:ext uri="{FF2B5EF4-FFF2-40B4-BE49-F238E27FC236}">
                <a16:creationId xmlns:a16="http://schemas.microsoft.com/office/drawing/2014/main" id="{7B11141B-D9F4-36D9-628A-FA8C54E9EDD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32DBD28-D6D0-46FC-9140-934F1DB9A48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5796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301CA71-E921-2D68-2514-8487F2DCD8FA}"/>
              </a:ext>
            </a:extLst>
          </p:cNvPr>
          <p:cNvSpPr>
            <a:spLocks noGrp="1"/>
          </p:cNvSpPr>
          <p:nvPr>
            <p:ph type="title" orient="vert"/>
          </p:nvPr>
        </p:nvSpPr>
        <p:spPr>
          <a:xfrm>
            <a:off x="13087350" y="547688"/>
            <a:ext cx="3943350" cy="8717757"/>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97535A3-96DB-512E-B14C-5A178E784D3B}"/>
              </a:ext>
            </a:extLst>
          </p:cNvPr>
          <p:cNvSpPr>
            <a:spLocks noGrp="1"/>
          </p:cNvSpPr>
          <p:nvPr>
            <p:ph type="body" orient="vert" idx="1"/>
          </p:nvPr>
        </p:nvSpPr>
        <p:spPr>
          <a:xfrm>
            <a:off x="1257300" y="547688"/>
            <a:ext cx="11601450" cy="8717757"/>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D12B127-6F5D-5F40-21D7-4FD42656F8D8}"/>
              </a:ext>
            </a:extLst>
          </p:cNvPr>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Chỗ dành sẵn cho Chân trang 4">
            <a:extLst>
              <a:ext uri="{FF2B5EF4-FFF2-40B4-BE49-F238E27FC236}">
                <a16:creationId xmlns:a16="http://schemas.microsoft.com/office/drawing/2014/main" id="{59D9AA4E-CA5B-0800-DAD8-62CB8540125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403400B-8CEB-ED1C-1CB7-592324D2706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316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B83AAF8-9409-C101-2141-78DC7B3206A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C3BB250-2233-3C88-7E32-E78FBB7B39A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B2FECF4-2CF2-F9D3-1D25-8364A04179AE}"/>
              </a:ext>
            </a:extLst>
          </p:cNvPr>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Chỗ dành sẵn cho Chân trang 4">
            <a:extLst>
              <a:ext uri="{FF2B5EF4-FFF2-40B4-BE49-F238E27FC236}">
                <a16:creationId xmlns:a16="http://schemas.microsoft.com/office/drawing/2014/main" id="{C972577F-DB93-BC7D-66D6-BE1861AC82B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90EE809-758C-0C03-15C0-128B6BB04F3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58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12515F-0BC2-0498-9F64-C5C5C9343152}"/>
              </a:ext>
            </a:extLst>
          </p:cNvPr>
          <p:cNvSpPr>
            <a:spLocks noGrp="1"/>
          </p:cNvSpPr>
          <p:nvPr>
            <p:ph type="title"/>
          </p:nvPr>
        </p:nvSpPr>
        <p:spPr>
          <a:xfrm>
            <a:off x="1247775" y="2564608"/>
            <a:ext cx="15773400" cy="4279106"/>
          </a:xfrm>
        </p:spPr>
        <p:txBody>
          <a:bodyPr anchor="b"/>
          <a:lstStyle>
            <a:lvl1pPr>
              <a:defRPr sz="9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C42D7BB-85DE-E732-6771-F388F60CB62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9848347-7DD9-61DA-2792-A9DAFB6B0D3C}"/>
              </a:ext>
            </a:extLst>
          </p:cNvPr>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Chỗ dành sẵn cho Chân trang 4">
            <a:extLst>
              <a:ext uri="{FF2B5EF4-FFF2-40B4-BE49-F238E27FC236}">
                <a16:creationId xmlns:a16="http://schemas.microsoft.com/office/drawing/2014/main" id="{D4532954-4DC6-AD1D-9167-DB909D43FA4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4F78AE-0F48-B760-3A07-49E48E72D5A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5417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AA1DA8F-ADAF-2682-6C04-2DD5E754BE7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123C1E4-7875-AF45-A8D0-2D905570EBC7}"/>
              </a:ext>
            </a:extLst>
          </p:cNvPr>
          <p:cNvSpPr>
            <a:spLocks noGrp="1"/>
          </p:cNvSpPr>
          <p:nvPr>
            <p:ph sz="half" idx="1"/>
          </p:nvPr>
        </p:nvSpPr>
        <p:spPr>
          <a:xfrm>
            <a:off x="1257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6A484F7-4360-93C8-1C3C-04C1C17470FB}"/>
              </a:ext>
            </a:extLst>
          </p:cNvPr>
          <p:cNvSpPr>
            <a:spLocks noGrp="1"/>
          </p:cNvSpPr>
          <p:nvPr>
            <p:ph sz="half" idx="2"/>
          </p:nvPr>
        </p:nvSpPr>
        <p:spPr>
          <a:xfrm>
            <a:off x="9258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1195BF07-BE8F-45D7-7927-AD89E256D5C9}"/>
              </a:ext>
            </a:extLst>
          </p:cNvPr>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Chỗ dành sẵn cho Chân trang 5">
            <a:extLst>
              <a:ext uri="{FF2B5EF4-FFF2-40B4-BE49-F238E27FC236}">
                <a16:creationId xmlns:a16="http://schemas.microsoft.com/office/drawing/2014/main" id="{56AAB960-550D-B19E-16A7-D75830FA179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8FF96A8-2093-98E2-815A-555B4007E55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7461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DD78B1-7072-F75E-5A78-C023DDB96AD8}"/>
              </a:ext>
            </a:extLst>
          </p:cNvPr>
          <p:cNvSpPr>
            <a:spLocks noGrp="1"/>
          </p:cNvSpPr>
          <p:nvPr>
            <p:ph type="title"/>
          </p:nvPr>
        </p:nvSpPr>
        <p:spPr>
          <a:xfrm>
            <a:off x="1259682" y="547688"/>
            <a:ext cx="15773400" cy="1988345"/>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9EA51A1-C5C7-0917-779C-4CA53136E9C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E52498B-EE60-2A22-0425-B9D215B3177B}"/>
              </a:ext>
            </a:extLst>
          </p:cNvPr>
          <p:cNvSpPr>
            <a:spLocks noGrp="1"/>
          </p:cNvSpPr>
          <p:nvPr>
            <p:ph sz="half" idx="2"/>
          </p:nvPr>
        </p:nvSpPr>
        <p:spPr>
          <a:xfrm>
            <a:off x="1259683" y="3757613"/>
            <a:ext cx="7736681"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BBE7351-C5A7-099B-A62D-8BCE1A91BB5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7953F14-9BA0-7121-EDF1-3E34B57D6251}"/>
              </a:ext>
            </a:extLst>
          </p:cNvPr>
          <p:cNvSpPr>
            <a:spLocks noGrp="1"/>
          </p:cNvSpPr>
          <p:nvPr>
            <p:ph sz="quarter" idx="4"/>
          </p:nvPr>
        </p:nvSpPr>
        <p:spPr>
          <a:xfrm>
            <a:off x="9258300" y="3757613"/>
            <a:ext cx="7774782"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4707B-C623-D78A-91AF-7DD15ED5D55A}"/>
              </a:ext>
            </a:extLst>
          </p:cNvPr>
          <p:cNvSpPr>
            <a:spLocks noGrp="1"/>
          </p:cNvSpPr>
          <p:nvPr>
            <p:ph type="dt" sz="half" idx="10"/>
          </p:nvPr>
        </p:nvSpPr>
        <p:spPr/>
        <p:txBody>
          <a:bodyPr/>
          <a:lstStyle/>
          <a:p>
            <a:fld id="{1D8BD707-D9CF-40AE-B4C6-C98DA3205C09}" type="datetimeFigureOut">
              <a:rPr lang="en-US" smtClean="0"/>
              <a:pPr/>
              <a:t>10/8/2025</a:t>
            </a:fld>
            <a:endParaRPr lang="en-US"/>
          </a:p>
        </p:txBody>
      </p:sp>
      <p:sp>
        <p:nvSpPr>
          <p:cNvPr id="8" name="Chỗ dành sẵn cho Chân trang 7">
            <a:extLst>
              <a:ext uri="{FF2B5EF4-FFF2-40B4-BE49-F238E27FC236}">
                <a16:creationId xmlns:a16="http://schemas.microsoft.com/office/drawing/2014/main" id="{0183CE7D-97FB-6C33-C026-7E0B4EEC558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397923FA-DE20-FF92-8788-63CAED9D19A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8907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E7FA115-8A88-8AAD-3F64-F1203E4D205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F76B7B1-0558-B7B5-D0A3-14C41C3577AD}"/>
              </a:ext>
            </a:extLst>
          </p:cNvPr>
          <p:cNvSpPr>
            <a:spLocks noGrp="1"/>
          </p:cNvSpPr>
          <p:nvPr>
            <p:ph type="dt" sz="half" idx="10"/>
          </p:nvPr>
        </p:nvSpPr>
        <p:spPr/>
        <p:txBody>
          <a:bodyPr/>
          <a:lstStyle/>
          <a:p>
            <a:fld id="{1D8BD707-D9CF-40AE-B4C6-C98DA3205C09}" type="datetimeFigureOut">
              <a:rPr lang="en-US" smtClean="0"/>
              <a:pPr/>
              <a:t>10/8/2025</a:t>
            </a:fld>
            <a:endParaRPr lang="en-US"/>
          </a:p>
        </p:txBody>
      </p:sp>
      <p:sp>
        <p:nvSpPr>
          <p:cNvPr id="4" name="Chỗ dành sẵn cho Chân trang 3">
            <a:extLst>
              <a:ext uri="{FF2B5EF4-FFF2-40B4-BE49-F238E27FC236}">
                <a16:creationId xmlns:a16="http://schemas.microsoft.com/office/drawing/2014/main" id="{FBCFE372-A163-2B31-DE35-4CEA7E0B998D}"/>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D494F003-3111-945A-0DEC-DF14AA06D11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5047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FBC0649-F760-4A04-2704-C10BD7AF9DD2}"/>
              </a:ext>
            </a:extLst>
          </p:cNvPr>
          <p:cNvSpPr>
            <a:spLocks noGrp="1"/>
          </p:cNvSpPr>
          <p:nvPr>
            <p:ph type="dt" sz="half" idx="10"/>
          </p:nvPr>
        </p:nvSpPr>
        <p:spPr/>
        <p:txBody>
          <a:bodyPr/>
          <a:lstStyle/>
          <a:p>
            <a:fld id="{1D8BD707-D9CF-40AE-B4C6-C98DA3205C09}" type="datetimeFigureOut">
              <a:rPr lang="en-US" smtClean="0"/>
              <a:pPr/>
              <a:t>10/8/2025</a:t>
            </a:fld>
            <a:endParaRPr lang="en-US"/>
          </a:p>
        </p:txBody>
      </p:sp>
      <p:sp>
        <p:nvSpPr>
          <p:cNvPr id="3" name="Chỗ dành sẵn cho Chân trang 2">
            <a:extLst>
              <a:ext uri="{FF2B5EF4-FFF2-40B4-BE49-F238E27FC236}">
                <a16:creationId xmlns:a16="http://schemas.microsoft.com/office/drawing/2014/main" id="{D4692D7D-51AC-CB94-6DB2-36D8B4316C4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C1AE475A-89EB-3596-2D77-CFDA584EDC2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1800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8721DB-AF5E-CBB4-3698-75D2DC280D35}"/>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CF2AE5D-337E-07EF-F8DC-B633B19D859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ABBE6F41-8ACA-8424-A4ED-7D132947A6D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42030D-627D-55D1-75AF-31C74157FD4C}"/>
              </a:ext>
            </a:extLst>
          </p:cNvPr>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Chỗ dành sẵn cho Chân trang 5">
            <a:extLst>
              <a:ext uri="{FF2B5EF4-FFF2-40B4-BE49-F238E27FC236}">
                <a16:creationId xmlns:a16="http://schemas.microsoft.com/office/drawing/2014/main" id="{CAD86F4F-9C4A-6F1D-8A84-42DC6F7665A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6331760-A180-9476-3CAE-4E0D740EC423}"/>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9183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BB12C3-9F81-8124-8AFA-3822BEDD2E63}"/>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082ECAE-6271-0C9C-53F3-99C21582A79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Chỗ dành sẵn cho Văn bản 3">
            <a:extLst>
              <a:ext uri="{FF2B5EF4-FFF2-40B4-BE49-F238E27FC236}">
                <a16:creationId xmlns:a16="http://schemas.microsoft.com/office/drawing/2014/main" id="{EA19584A-CD16-93AD-3A69-A1BB3F2482D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88FCC89-CEA7-123A-EDD1-8EE318BBA248}"/>
              </a:ext>
            </a:extLst>
          </p:cNvPr>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Chỗ dành sẵn cho Chân trang 5">
            <a:extLst>
              <a:ext uri="{FF2B5EF4-FFF2-40B4-BE49-F238E27FC236}">
                <a16:creationId xmlns:a16="http://schemas.microsoft.com/office/drawing/2014/main" id="{A37E5E5F-311C-B256-43CB-1611F1EEC2A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78F0755-E484-74D6-5614-405603DD424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764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9D017E9-FF53-7D43-152F-D7CCABEB92C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9238D17-A8DA-7B78-0392-FD2AE26662D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3CF7941-1082-B534-AC67-40EF9B7FF92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1D8BD707-D9CF-40AE-B4C6-C98DA3205C09}" type="datetimeFigureOut">
              <a:rPr lang="en-US" smtClean="0"/>
              <a:pPr/>
              <a:t>10/8/2025</a:t>
            </a:fld>
            <a:endParaRPr lang="en-US"/>
          </a:p>
        </p:txBody>
      </p:sp>
      <p:sp>
        <p:nvSpPr>
          <p:cNvPr id="5" name="Chỗ dành sẵn cho Chân trang 4">
            <a:extLst>
              <a:ext uri="{FF2B5EF4-FFF2-40B4-BE49-F238E27FC236}">
                <a16:creationId xmlns:a16="http://schemas.microsoft.com/office/drawing/2014/main" id="{89226B34-C183-C052-7524-901BBA49505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Chỗ dành sẵn cho Số hiệu Bản chiếu 5">
            <a:extLst>
              <a:ext uri="{FF2B5EF4-FFF2-40B4-BE49-F238E27FC236}">
                <a16:creationId xmlns:a16="http://schemas.microsoft.com/office/drawing/2014/main" id="{BE7C2375-6B8E-78BD-98CB-5B947C8501D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5450412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dienlanhtienphat.com" TargetMode="Externa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e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g"/><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image" Target="../media/image53.jpg"/><Relationship Id="rId1" Type="http://schemas.openxmlformats.org/officeDocument/2006/relationships/slideLayout" Target="../slideLayouts/slideLayout1.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1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svg"/><Relationship Id="rId10" Type="http://schemas.openxmlformats.org/officeDocument/2006/relationships/image" Target="../media/image1.png"/><Relationship Id="rId4" Type="http://schemas.openxmlformats.org/officeDocument/2006/relationships/image" Target="../media/image66.png"/><Relationship Id="rId9" Type="http://schemas.openxmlformats.org/officeDocument/2006/relationships/image" Target="../media/image71.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12.svg"/><Relationship Id="rId7" Type="http://schemas.openxmlformats.org/officeDocument/2006/relationships/image" Target="../media/image7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dienlanhtienphat.com" TargetMode="External"/><Relationship Id="rId5" Type="http://schemas.openxmlformats.org/officeDocument/2006/relationships/image" Target="../media/image14.svg"/><Relationship Id="rId10" Type="http://schemas.openxmlformats.org/officeDocument/2006/relationships/image" Target="../media/image1.png"/><Relationship Id="rId4" Type="http://schemas.openxmlformats.org/officeDocument/2006/relationships/image" Target="../media/image13.png"/><Relationship Id="rId9" Type="http://schemas.openxmlformats.org/officeDocument/2006/relationships/image" Target="../media/image75.jp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hyperlink" Target="http://dienlanhtienphat.com" TargetMode="External"/><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ưu đồ: Dữ liệu 6">
            <a:extLst>
              <a:ext uri="{FF2B5EF4-FFF2-40B4-BE49-F238E27FC236}">
                <a16:creationId xmlns:a16="http://schemas.microsoft.com/office/drawing/2014/main" id="{BD9E8E76-9756-8DD9-0BC4-548327FC56A3}"/>
              </a:ext>
            </a:extLst>
          </p:cNvPr>
          <p:cNvSpPr/>
          <p:nvPr/>
        </p:nvSpPr>
        <p:spPr>
          <a:xfrm>
            <a:off x="8077200" y="0"/>
            <a:ext cx="10210800" cy="10512924"/>
          </a:xfrm>
          <a:prstGeom prst="flowChartInputOutp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grpSp>
        <p:nvGrpSpPr>
          <p:cNvPr id="10" name="Group 10"/>
          <p:cNvGrpSpPr/>
          <p:nvPr/>
        </p:nvGrpSpPr>
        <p:grpSpPr>
          <a:xfrm>
            <a:off x="17906999" y="8671113"/>
            <a:ext cx="3180242" cy="6688977"/>
            <a:chOff x="432978" y="173965"/>
            <a:chExt cx="3039763" cy="611817"/>
          </a:xfrm>
        </p:grpSpPr>
        <p:sp>
          <p:nvSpPr>
            <p:cNvPr id="11" name="Freeform 11"/>
            <p:cNvSpPr/>
            <p:nvPr/>
          </p:nvSpPr>
          <p:spPr>
            <a:xfrm rot="10800000" flipH="1">
              <a:off x="432978" y="173965"/>
              <a:ext cx="45694" cy="139395"/>
            </a:xfrm>
            <a:custGeom>
              <a:avLst/>
              <a:gdLst/>
              <a:ahLst/>
              <a:cxnLst/>
              <a:rect l="l" t="t" r="r" b="b"/>
              <a:pathLst>
                <a:path w="45695" h="275201">
                  <a:moveTo>
                    <a:pt x="0" y="0"/>
                  </a:moveTo>
                  <a:lnTo>
                    <a:pt x="45695" y="0"/>
                  </a:lnTo>
                  <a:lnTo>
                    <a:pt x="45695" y="275201"/>
                  </a:lnTo>
                  <a:lnTo>
                    <a:pt x="0" y="275201"/>
                  </a:lnTo>
                  <a:close/>
                </a:path>
              </a:pathLst>
            </a:custGeom>
            <a:solidFill>
              <a:srgbClr val="FF3131"/>
            </a:solidFill>
          </p:spPr>
          <p:txBody>
            <a:bodyPr/>
            <a:lstStyle/>
            <a:p>
              <a:endParaRPr lang="en-US" dirty="0"/>
            </a:p>
          </p:txBody>
        </p:sp>
        <p:sp>
          <p:nvSpPr>
            <p:cNvPr id="12" name="TextBox 12"/>
            <p:cNvSpPr txBox="1"/>
            <p:nvPr/>
          </p:nvSpPr>
          <p:spPr>
            <a:xfrm>
              <a:off x="3427046" y="472481"/>
              <a:ext cx="45695" cy="313301"/>
            </a:xfrm>
            <a:prstGeom prst="rect">
              <a:avLst/>
            </a:prstGeom>
          </p:spPr>
          <p:txBody>
            <a:bodyPr lIns="50800" tIns="50800" rIns="50800" bIns="50800" rtlCol="0" anchor="ctr"/>
            <a:lstStyle/>
            <a:p>
              <a:pPr algn="ctr">
                <a:lnSpc>
                  <a:spcPts val="2659"/>
                </a:lnSpc>
              </a:pPr>
              <a:endParaRPr dirty="0"/>
            </a:p>
          </p:txBody>
        </p:sp>
      </p:grpSp>
      <p:sp>
        <p:nvSpPr>
          <p:cNvPr id="13" name="AutoShape 13"/>
          <p:cNvSpPr/>
          <p:nvPr/>
        </p:nvSpPr>
        <p:spPr>
          <a:xfrm rot="5400000" flipV="1">
            <a:off x="16461921" y="8493563"/>
            <a:ext cx="3347340" cy="19"/>
          </a:xfrm>
          <a:prstGeom prst="line">
            <a:avLst/>
          </a:pr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a:lstStyle/>
          <a:p>
            <a:endParaRPr lang="en-US" dirty="0"/>
          </a:p>
        </p:txBody>
      </p:sp>
      <p:sp>
        <p:nvSpPr>
          <p:cNvPr id="15" name="TextBox 15"/>
          <p:cNvSpPr txBox="1"/>
          <p:nvPr/>
        </p:nvSpPr>
        <p:spPr>
          <a:xfrm rot="10800000" flipV="1">
            <a:off x="13506011" y="1203017"/>
            <a:ext cx="4629568" cy="5213222"/>
          </a:xfrm>
          <a:prstGeom prst="rect">
            <a:avLst/>
          </a:prstGeom>
        </p:spPr>
        <p:txBody>
          <a:bodyPr wrap="square" lIns="0" tIns="0" rIns="0" bIns="0" rtlCol="0" anchor="t">
            <a:spAutoFit/>
          </a:bodyPr>
          <a:lstStyle/>
          <a:p>
            <a:pPr algn="ctr">
              <a:lnSpc>
                <a:spcPts val="10506"/>
              </a:lnSpc>
            </a:pPr>
            <a:r>
              <a:rPr lang="vi-VN" sz="4800" b="1" dirty="0">
                <a:solidFill>
                  <a:schemeClr val="tx2">
                    <a:lumMod val="75000"/>
                  </a:schemeClr>
                </a:solidFill>
                <a:ea typeface="Archivo Black"/>
                <a:cs typeface="Archivo Black"/>
                <a:sym typeface="Archivo Black"/>
              </a:rPr>
              <a:t>CÔNG TY TNHH TMDV </a:t>
            </a:r>
          </a:p>
          <a:p>
            <a:pPr algn="ctr">
              <a:lnSpc>
                <a:spcPts val="10506"/>
              </a:lnSpc>
            </a:pPr>
            <a:r>
              <a:rPr lang="vi-VN" sz="4800" b="1" dirty="0">
                <a:solidFill>
                  <a:srgbClr val="FF0000"/>
                </a:solidFill>
                <a:ea typeface="Archivo Black"/>
                <a:cs typeface="Archivo Black"/>
                <a:sym typeface="Archivo Black"/>
              </a:rPr>
              <a:t>CƠ ĐIỆN LẠNH TIẾN PHÁT</a:t>
            </a:r>
            <a:endParaRPr lang="en-US" sz="4800" b="1" dirty="0">
              <a:solidFill>
                <a:srgbClr val="FF0000"/>
              </a:solidFill>
              <a:ea typeface="Archivo Black"/>
              <a:cs typeface="Archivo Black"/>
              <a:sym typeface="Archivo Black"/>
            </a:endParaRPr>
          </a:p>
        </p:txBody>
      </p:sp>
      <p:sp>
        <p:nvSpPr>
          <p:cNvPr id="16" name="TextBox 16"/>
          <p:cNvSpPr txBox="1"/>
          <p:nvPr/>
        </p:nvSpPr>
        <p:spPr>
          <a:xfrm rot="10800000" flipV="1">
            <a:off x="14059644" y="7191520"/>
            <a:ext cx="4075938" cy="1401859"/>
          </a:xfrm>
          <a:prstGeom prst="rect">
            <a:avLst/>
          </a:prstGeom>
        </p:spPr>
        <p:txBody>
          <a:bodyPr wrap="square" lIns="0" tIns="0" rIns="0" bIns="0" rtlCol="0" anchor="t">
            <a:spAutoFit/>
          </a:bodyPr>
          <a:lstStyle/>
          <a:p>
            <a:pPr>
              <a:lnSpc>
                <a:spcPct val="150000"/>
              </a:lnSpc>
            </a:pPr>
            <a:r>
              <a:rPr lang="vi-VN" sz="3200" b="1" i="1" dirty="0">
                <a:ea typeface="Aileron"/>
                <a:cs typeface="Aileron"/>
                <a:sym typeface="Aileron"/>
              </a:rPr>
              <a:t>PROFILE </a:t>
            </a:r>
          </a:p>
          <a:p>
            <a:pPr>
              <a:lnSpc>
                <a:spcPct val="150000"/>
              </a:lnSpc>
            </a:pPr>
            <a:r>
              <a:rPr lang="vi-VN" sz="3200" b="1" i="1" dirty="0">
                <a:ea typeface="Aileron"/>
                <a:cs typeface="Aileron"/>
                <a:sym typeface="Aileron"/>
              </a:rPr>
              <a:t>HỒ SƠ CÔNG TY </a:t>
            </a:r>
            <a:endParaRPr lang="en-US" sz="3200" b="1" i="1" dirty="0">
              <a:ea typeface="Aileron"/>
              <a:cs typeface="Aileron"/>
              <a:sym typeface="Aileron"/>
            </a:endParaRPr>
          </a:p>
        </p:txBody>
      </p:sp>
      <p:sp>
        <p:nvSpPr>
          <p:cNvPr id="17" name="TextBox 17"/>
          <p:cNvSpPr txBox="1"/>
          <p:nvPr/>
        </p:nvSpPr>
        <p:spPr>
          <a:xfrm>
            <a:off x="13600976" y="9182100"/>
            <a:ext cx="4001224" cy="365869"/>
          </a:xfrm>
          <a:prstGeom prst="rect">
            <a:avLst/>
          </a:prstGeom>
        </p:spPr>
        <p:txBody>
          <a:bodyPr wrap="square" lIns="0" tIns="0" rIns="0" bIns="0" rtlCol="0" anchor="t">
            <a:spAutoFit/>
          </a:bodyPr>
          <a:lstStyle/>
          <a:p>
            <a:pPr algn="r">
              <a:lnSpc>
                <a:spcPts val="3079"/>
              </a:lnSpc>
            </a:pPr>
            <a:r>
              <a:rPr lang="en-US" sz="2199" b="1" i="1" dirty="0">
                <a:latin typeface="Blacker Sans Text"/>
                <a:ea typeface="Blacker Sans Text"/>
                <a:cs typeface="Blacker Sans Text"/>
                <a:sym typeface="Blacker Sans Text"/>
              </a:rPr>
              <a:t>Website:</a:t>
            </a:r>
            <a:r>
              <a:rPr lang="en-US" sz="2199" dirty="0">
                <a:solidFill>
                  <a:srgbClr val="737373"/>
                </a:solidFill>
                <a:latin typeface="Blacker Sans Text"/>
                <a:ea typeface="Blacker Sans Text"/>
                <a:cs typeface="Blacker Sans Text"/>
                <a:sym typeface="Blacker Sans Text"/>
              </a:rPr>
              <a:t> </a:t>
            </a:r>
            <a:r>
              <a:rPr lang="en-US" sz="2199" u="sng" dirty="0">
                <a:solidFill>
                  <a:srgbClr val="0000FF"/>
                </a:solidFill>
                <a:latin typeface="Blacker Sans Text"/>
                <a:ea typeface="Blacker Sans Text"/>
                <a:cs typeface="Blacker Sans Text"/>
                <a:sym typeface="Blacker Sans Text"/>
                <a:hlinkClick r:id="rId2" tooltip="http://dienlanhtienphat.com">
                  <a:extLst>
                    <a:ext uri="{A12FA001-AC4F-418D-AE19-62706E023703}">
                      <ahyp:hlinkClr xmlns:ahyp="http://schemas.microsoft.com/office/drawing/2018/hyperlinkcolor" val="tx"/>
                    </a:ext>
                  </a:extLst>
                </a:hlinkClick>
              </a:rPr>
              <a:t>Dienlanhtienphat.com</a:t>
            </a:r>
            <a:r>
              <a:rPr lang="vi-VN" sz="2199" u="sng" dirty="0">
                <a:solidFill>
                  <a:srgbClr val="0000FF"/>
                </a:solidFill>
                <a:latin typeface="Blacker Sans Text"/>
                <a:ea typeface="Blacker Sans Text"/>
                <a:cs typeface="Blacker Sans Text"/>
                <a:sym typeface="Blacker Sans Text"/>
                <a:hlinkClick r:id="rId2" tooltip="http://dienlanhtienphat.com">
                  <a:extLst>
                    <a:ext uri="{A12FA001-AC4F-418D-AE19-62706E023703}">
                      <ahyp:hlinkClr xmlns:ahyp="http://schemas.microsoft.com/office/drawing/2018/hyperlinkcolor" val="tx"/>
                    </a:ext>
                  </a:extLst>
                </a:hlinkClick>
              </a:rPr>
              <a:t> </a:t>
            </a:r>
          </a:p>
        </p:txBody>
      </p:sp>
      <p:pic>
        <p:nvPicPr>
          <p:cNvPr id="21" name="Hình ảnh 20" descr="Ảnh có chứa văn bản, Phông chữ, Đồ họa, đồng hồ">
            <a:extLst>
              <a:ext uri="{FF2B5EF4-FFF2-40B4-BE49-F238E27FC236}">
                <a16:creationId xmlns:a16="http://schemas.microsoft.com/office/drawing/2014/main" id="{7820C66A-012C-B2C1-BC50-A36621CE7B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98804" y="270017"/>
            <a:ext cx="2134010" cy="804894"/>
          </a:xfrm>
          <a:prstGeom prst="rect">
            <a:avLst/>
          </a:prstGeom>
        </p:spPr>
      </p:pic>
      <p:pic>
        <p:nvPicPr>
          <p:cNvPr id="3" name="Hình ảnh 2" descr="Ảnh có chứa trang phục, người, giày dép, nhóm">
            <a:extLst>
              <a:ext uri="{FF2B5EF4-FFF2-40B4-BE49-F238E27FC236}">
                <a16:creationId xmlns:a16="http://schemas.microsoft.com/office/drawing/2014/main" id="{92BC73FD-2761-DFE5-3ED0-DF706A86C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25" y="0"/>
            <a:ext cx="13558154" cy="10286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21">
            <a:extLst>
              <a:ext uri="{FF2B5EF4-FFF2-40B4-BE49-F238E27FC236}">
                <a16:creationId xmlns:a16="http://schemas.microsoft.com/office/drawing/2014/main" id="{95A2A63B-2066-E0C3-3495-83B23C0E5F0D}"/>
              </a:ext>
            </a:extLst>
          </p:cNvPr>
          <p:cNvGrpSpPr/>
          <p:nvPr/>
        </p:nvGrpSpPr>
        <p:grpSpPr>
          <a:xfrm>
            <a:off x="11633634" y="5815426"/>
            <a:ext cx="2085553" cy="3117860"/>
            <a:chOff x="0" y="0"/>
            <a:chExt cx="812800" cy="1060746"/>
          </a:xfrm>
        </p:grpSpPr>
        <p:sp>
          <p:nvSpPr>
            <p:cNvPr id="33" name="Freeform 22">
              <a:extLst>
                <a:ext uri="{FF2B5EF4-FFF2-40B4-BE49-F238E27FC236}">
                  <a16:creationId xmlns:a16="http://schemas.microsoft.com/office/drawing/2014/main" id="{07974767-51B4-5BFC-C4C1-D0F41D1647C2}"/>
                </a:ext>
              </a:extLst>
            </p:cNvPr>
            <p:cNvSpPr/>
            <p:nvPr/>
          </p:nvSpPr>
          <p:spPr>
            <a:xfrm>
              <a:off x="0" y="0"/>
              <a:ext cx="812800" cy="1060746"/>
            </a:xfrm>
            <a:custGeom>
              <a:avLst/>
              <a:gdLst/>
              <a:ahLst/>
              <a:cxnLst/>
              <a:rect l="l" t="t" r="r" b="b"/>
              <a:pathLst>
                <a:path w="812800" h="1060746">
                  <a:moveTo>
                    <a:pt x="0" y="0"/>
                  </a:moveTo>
                  <a:lnTo>
                    <a:pt x="812800" y="0"/>
                  </a:lnTo>
                  <a:lnTo>
                    <a:pt x="812800" y="1060746"/>
                  </a:lnTo>
                  <a:lnTo>
                    <a:pt x="0" y="1060746"/>
                  </a:lnTo>
                  <a:close/>
                </a:path>
              </a:pathLst>
            </a:custGeom>
            <a:ln/>
          </p:spPr>
          <p:style>
            <a:lnRef idx="1">
              <a:schemeClr val="accent1"/>
            </a:lnRef>
            <a:fillRef idx="2">
              <a:schemeClr val="accent1"/>
            </a:fillRef>
            <a:effectRef idx="1">
              <a:schemeClr val="accent1"/>
            </a:effectRef>
            <a:fontRef idx="minor">
              <a:schemeClr val="dk1"/>
            </a:fontRef>
          </p:style>
          <p:txBody>
            <a:bodyPr/>
            <a:lstStyle/>
            <a:p>
              <a:endParaRPr lang="en-US"/>
            </a:p>
          </p:txBody>
        </p:sp>
        <p:sp>
          <p:nvSpPr>
            <p:cNvPr id="34" name="TextBox 23">
              <a:extLst>
                <a:ext uri="{FF2B5EF4-FFF2-40B4-BE49-F238E27FC236}">
                  <a16:creationId xmlns:a16="http://schemas.microsoft.com/office/drawing/2014/main" id="{06DB52CB-114C-CB47-2717-B362066CBFB9}"/>
                </a:ext>
              </a:extLst>
            </p:cNvPr>
            <p:cNvSpPr txBox="1"/>
            <p:nvPr/>
          </p:nvSpPr>
          <p:spPr>
            <a:xfrm>
              <a:off x="0" y="-38100"/>
              <a:ext cx="812800" cy="1098846"/>
            </a:xfrm>
            <a:prstGeom prst="rect">
              <a:avLst/>
            </a:prstGeom>
          </p:spPr>
          <p:style>
            <a:lnRef idx="1">
              <a:schemeClr val="accent1"/>
            </a:lnRef>
            <a:fillRef idx="2">
              <a:schemeClr val="accent1"/>
            </a:fillRef>
            <a:effectRef idx="1">
              <a:schemeClr val="accent1"/>
            </a:effectRef>
            <a:fontRef idx="minor">
              <a:schemeClr val="dk1"/>
            </a:fontRef>
          </p:style>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4184935" y="5815427"/>
            <a:ext cx="2158651" cy="3117857"/>
            <a:chOff x="0" y="0"/>
            <a:chExt cx="812800" cy="1060746"/>
          </a:xfrm>
        </p:grpSpPr>
        <p:sp>
          <p:nvSpPr>
            <p:cNvPr id="6" name="Freeform 6"/>
            <p:cNvSpPr/>
            <p:nvPr/>
          </p:nvSpPr>
          <p:spPr>
            <a:xfrm>
              <a:off x="0" y="0"/>
              <a:ext cx="812800" cy="1060746"/>
            </a:xfrm>
            <a:custGeom>
              <a:avLst/>
              <a:gdLst/>
              <a:ahLst/>
              <a:cxnLst/>
              <a:rect l="l" t="t" r="r" b="b"/>
              <a:pathLst>
                <a:path w="812800" h="1060746">
                  <a:moveTo>
                    <a:pt x="0" y="0"/>
                  </a:moveTo>
                  <a:lnTo>
                    <a:pt x="812800" y="0"/>
                  </a:lnTo>
                  <a:lnTo>
                    <a:pt x="812800" y="1060746"/>
                  </a:lnTo>
                  <a:lnTo>
                    <a:pt x="0" y="1060746"/>
                  </a:lnTo>
                  <a:close/>
                </a:path>
              </a:pathLst>
            </a:custGeom>
            <a:ln/>
          </p:spPr>
          <p:style>
            <a:lnRef idx="1">
              <a:schemeClr val="accent1"/>
            </a:lnRef>
            <a:fillRef idx="2">
              <a:schemeClr val="accent1"/>
            </a:fillRef>
            <a:effectRef idx="1">
              <a:schemeClr val="accent1"/>
            </a:effectRef>
            <a:fontRef idx="minor">
              <a:schemeClr val="dk1"/>
            </a:fontRef>
          </p:style>
          <p:txBody>
            <a:bodyPr/>
            <a:lstStyle/>
            <a:p>
              <a:endParaRPr lang="en-US"/>
            </a:p>
          </p:txBody>
        </p:sp>
        <p:sp>
          <p:nvSpPr>
            <p:cNvPr id="7" name="TextBox 7"/>
            <p:cNvSpPr txBox="1"/>
            <p:nvPr/>
          </p:nvSpPr>
          <p:spPr>
            <a:xfrm>
              <a:off x="0" y="-38100"/>
              <a:ext cx="812800" cy="1098846"/>
            </a:xfrm>
            <a:prstGeom prst="rect">
              <a:avLst/>
            </a:prstGeom>
          </p:spPr>
          <p:style>
            <a:lnRef idx="1">
              <a:schemeClr val="accent1"/>
            </a:lnRef>
            <a:fillRef idx="2">
              <a:schemeClr val="accent1"/>
            </a:fillRef>
            <a:effectRef idx="1">
              <a:schemeClr val="accent1"/>
            </a:effectRef>
            <a:fontRef idx="minor">
              <a:schemeClr val="dk1"/>
            </a:fontRef>
          </p:style>
          <p:txBody>
            <a:bodyPr lIns="50800" tIns="50800" rIns="50800" bIns="50800" rtlCol="0" anchor="ctr"/>
            <a:lstStyle/>
            <a:p>
              <a:pPr marL="0" lvl="0" indent="0" algn="ctr">
                <a:lnSpc>
                  <a:spcPts val="2659"/>
                </a:lnSpc>
                <a:spcBef>
                  <a:spcPct val="0"/>
                </a:spcBef>
              </a:pPr>
              <a:endParaRPr/>
            </a:p>
          </p:txBody>
        </p:sp>
      </p:grpSp>
      <p:sp>
        <p:nvSpPr>
          <p:cNvPr id="10" name="TextBox 10"/>
          <p:cNvSpPr txBox="1"/>
          <p:nvPr/>
        </p:nvSpPr>
        <p:spPr>
          <a:xfrm>
            <a:off x="4268697" y="7622559"/>
            <a:ext cx="1953312" cy="853695"/>
          </a:xfrm>
          <a:prstGeom prst="rect">
            <a:avLst/>
          </a:prstGeom>
        </p:spPr>
        <p:txBody>
          <a:bodyPr wrap="square" lIns="0" tIns="0" rIns="0" bIns="0" rtlCol="0" anchor="t">
            <a:spAutoFit/>
          </a:bodyPr>
          <a:lstStyle/>
          <a:p>
            <a:pPr marL="0" lvl="0" indent="0" algn="ctr">
              <a:lnSpc>
                <a:spcPts val="3500"/>
              </a:lnSpc>
              <a:spcBef>
                <a:spcPct val="0"/>
              </a:spcBef>
            </a:pPr>
            <a:r>
              <a:rPr lang="vi-VN" sz="2000" u="none" dirty="0">
                <a:solidFill>
                  <a:srgbClr val="000000"/>
                </a:solidFill>
                <a:ea typeface="Aileron"/>
                <a:cs typeface="Aileron"/>
                <a:sym typeface="Aileron"/>
              </a:rPr>
              <a:t>Quản Lí Khu Vực Bình Dương</a:t>
            </a:r>
            <a:endParaRPr lang="en-US" sz="2000" u="none" dirty="0">
              <a:solidFill>
                <a:srgbClr val="000000"/>
              </a:solidFill>
              <a:ea typeface="Aileron"/>
              <a:cs typeface="Aileron"/>
              <a:sym typeface="Aileron"/>
            </a:endParaRPr>
          </a:p>
        </p:txBody>
      </p:sp>
      <p:sp>
        <p:nvSpPr>
          <p:cNvPr id="11" name="TextBox 11"/>
          <p:cNvSpPr txBox="1"/>
          <p:nvPr/>
        </p:nvSpPr>
        <p:spPr>
          <a:xfrm>
            <a:off x="4226812" y="6351941"/>
            <a:ext cx="1995198" cy="900246"/>
          </a:xfrm>
          <a:prstGeom prst="rect">
            <a:avLst/>
          </a:prstGeom>
        </p:spPr>
        <p:txBody>
          <a:bodyPr wrap="square" lIns="0" tIns="0" rIns="0" bIns="0" rtlCol="0" anchor="t">
            <a:spAutoFit/>
          </a:bodyPr>
          <a:lstStyle/>
          <a:p>
            <a:pPr marL="0" lvl="0" indent="0" algn="ctr">
              <a:lnSpc>
                <a:spcPts val="3640"/>
              </a:lnSpc>
              <a:spcBef>
                <a:spcPct val="0"/>
              </a:spcBef>
            </a:pPr>
            <a:r>
              <a:rPr lang="vi-VN" sz="2600" u="none" spc="130" dirty="0">
                <a:solidFill>
                  <a:srgbClr val="000000"/>
                </a:solidFill>
                <a:latin typeface="Aptos Display" panose="020B0004020202020204" pitchFamily="34" charset="0"/>
                <a:ea typeface="Archivo Black"/>
                <a:cs typeface="Archivo Black"/>
                <a:sym typeface="Archivo Black"/>
              </a:rPr>
              <a:t>Hứa Nhật Quang</a:t>
            </a:r>
            <a:endParaRPr lang="en-US" sz="2600" u="none" spc="130" dirty="0">
              <a:solidFill>
                <a:srgbClr val="000000"/>
              </a:solidFill>
              <a:latin typeface="Aptos Display" panose="020B0004020202020204" pitchFamily="34" charset="0"/>
              <a:ea typeface="Archivo Black"/>
              <a:cs typeface="Archivo Black"/>
              <a:sym typeface="Archivo Black"/>
            </a:endParaRPr>
          </a:p>
        </p:txBody>
      </p:sp>
      <p:sp>
        <p:nvSpPr>
          <p:cNvPr id="12" name="AutoShape 12"/>
          <p:cNvSpPr/>
          <p:nvPr/>
        </p:nvSpPr>
        <p:spPr>
          <a:xfrm rot="-10800000">
            <a:off x="4928649" y="7402883"/>
            <a:ext cx="595251"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13" name="Group 13"/>
          <p:cNvGrpSpPr/>
          <p:nvPr/>
        </p:nvGrpSpPr>
        <p:grpSpPr>
          <a:xfrm>
            <a:off x="584548" y="5923533"/>
            <a:ext cx="2158652" cy="3009752"/>
            <a:chOff x="0" y="0"/>
            <a:chExt cx="812800" cy="1060746"/>
          </a:xfrm>
        </p:grpSpPr>
        <p:sp>
          <p:nvSpPr>
            <p:cNvPr id="14" name="Freeform 14"/>
            <p:cNvSpPr/>
            <p:nvPr/>
          </p:nvSpPr>
          <p:spPr>
            <a:xfrm>
              <a:off x="0" y="0"/>
              <a:ext cx="812800" cy="1060746"/>
            </a:xfrm>
            <a:custGeom>
              <a:avLst/>
              <a:gdLst/>
              <a:ahLst/>
              <a:cxnLst/>
              <a:rect l="l" t="t" r="r" b="b"/>
              <a:pathLst>
                <a:path w="812800" h="1060746">
                  <a:moveTo>
                    <a:pt x="0" y="0"/>
                  </a:moveTo>
                  <a:lnTo>
                    <a:pt x="812800" y="0"/>
                  </a:lnTo>
                  <a:lnTo>
                    <a:pt x="812800" y="1060746"/>
                  </a:lnTo>
                  <a:lnTo>
                    <a:pt x="0" y="1060746"/>
                  </a:lnTo>
                  <a:close/>
                </a:path>
              </a:pathLst>
            </a:custGeom>
            <a:ln/>
          </p:spPr>
          <p:style>
            <a:lnRef idx="1">
              <a:schemeClr val="accent1"/>
            </a:lnRef>
            <a:fillRef idx="2">
              <a:schemeClr val="accent1"/>
            </a:fillRef>
            <a:effectRef idx="1">
              <a:schemeClr val="accent1"/>
            </a:effectRef>
            <a:fontRef idx="minor">
              <a:schemeClr val="dk1"/>
            </a:fontRef>
          </p:style>
          <p:txBody>
            <a:bodyPr/>
            <a:lstStyle/>
            <a:p>
              <a:endParaRPr lang="en-US"/>
            </a:p>
          </p:txBody>
        </p:sp>
        <p:sp>
          <p:nvSpPr>
            <p:cNvPr id="15" name="TextBox 15"/>
            <p:cNvSpPr txBox="1"/>
            <p:nvPr/>
          </p:nvSpPr>
          <p:spPr>
            <a:xfrm>
              <a:off x="0" y="-38100"/>
              <a:ext cx="812800" cy="1098846"/>
            </a:xfrm>
            <a:prstGeom prst="rect">
              <a:avLst/>
            </a:prstGeom>
            <a:ln/>
          </p:spPr>
          <p:style>
            <a:lnRef idx="1">
              <a:schemeClr val="accent1"/>
            </a:lnRef>
            <a:fillRef idx="2">
              <a:schemeClr val="accent1"/>
            </a:fillRef>
            <a:effectRef idx="1">
              <a:schemeClr val="accent1"/>
            </a:effectRef>
            <a:fontRef idx="minor">
              <a:schemeClr val="dk1"/>
            </a:fontRef>
          </p:style>
          <p:txBody>
            <a:bodyPr lIns="50800" tIns="50800" rIns="50800" bIns="50800" rtlCol="0" anchor="ctr"/>
            <a:lstStyle/>
            <a:p>
              <a:pPr marL="0" lvl="0" indent="0" algn="ctr">
                <a:lnSpc>
                  <a:spcPts val="2659"/>
                </a:lnSpc>
                <a:spcBef>
                  <a:spcPct val="0"/>
                </a:spcBef>
              </a:pPr>
              <a:endParaRPr/>
            </a:p>
          </p:txBody>
        </p:sp>
      </p:grpSp>
      <p:sp>
        <p:nvSpPr>
          <p:cNvPr id="18" name="TextBox 18"/>
          <p:cNvSpPr txBox="1"/>
          <p:nvPr/>
        </p:nvSpPr>
        <p:spPr>
          <a:xfrm>
            <a:off x="542672" y="7714736"/>
            <a:ext cx="2200528" cy="686791"/>
          </a:xfrm>
          <a:prstGeom prst="rect">
            <a:avLst/>
          </a:prstGeom>
        </p:spPr>
        <p:txBody>
          <a:bodyPr wrap="square" lIns="0" tIns="0" rIns="0" bIns="0" rtlCol="0" anchor="t">
            <a:spAutoFit/>
          </a:bodyPr>
          <a:lstStyle/>
          <a:p>
            <a:pPr marL="0" lvl="0" indent="0" algn="ctr">
              <a:lnSpc>
                <a:spcPts val="2800"/>
              </a:lnSpc>
              <a:spcBef>
                <a:spcPct val="0"/>
              </a:spcBef>
            </a:pPr>
            <a:r>
              <a:rPr lang="vi-VN" sz="2000" u="none" dirty="0">
                <a:solidFill>
                  <a:srgbClr val="000000"/>
                </a:solidFill>
                <a:ea typeface="Aileron"/>
                <a:cs typeface="Aileron"/>
                <a:sym typeface="Aileron"/>
              </a:rPr>
              <a:t>Quản Lí Khu Vực Hồ Chí Minh </a:t>
            </a:r>
          </a:p>
        </p:txBody>
      </p:sp>
      <p:sp>
        <p:nvSpPr>
          <p:cNvPr id="19" name="TextBox 19"/>
          <p:cNvSpPr txBox="1"/>
          <p:nvPr/>
        </p:nvSpPr>
        <p:spPr>
          <a:xfrm>
            <a:off x="542672" y="6311605"/>
            <a:ext cx="2242404" cy="900246"/>
          </a:xfrm>
          <a:prstGeom prst="rect">
            <a:avLst/>
          </a:prstGeom>
        </p:spPr>
        <p:txBody>
          <a:bodyPr wrap="square" lIns="0" tIns="0" rIns="0" bIns="0" rtlCol="0" anchor="t">
            <a:spAutoFit/>
          </a:bodyPr>
          <a:lstStyle/>
          <a:p>
            <a:pPr marL="0" lvl="0" indent="0" algn="ctr">
              <a:lnSpc>
                <a:spcPts val="3640"/>
              </a:lnSpc>
              <a:spcBef>
                <a:spcPct val="0"/>
              </a:spcBef>
            </a:pPr>
            <a:r>
              <a:rPr lang="vi-VN" sz="2600" u="none" spc="130" dirty="0">
                <a:solidFill>
                  <a:srgbClr val="000000"/>
                </a:solidFill>
                <a:latin typeface="Aptos Display" panose="020B0004020202020204" pitchFamily="34" charset="0"/>
                <a:ea typeface="Archivo Black"/>
                <a:cs typeface="Archivo Black"/>
                <a:sym typeface="Archivo Black"/>
              </a:rPr>
              <a:t>Hoàng Thuận An</a:t>
            </a:r>
            <a:endParaRPr lang="en-US" sz="2600" u="none" spc="130" dirty="0">
              <a:solidFill>
                <a:srgbClr val="000000"/>
              </a:solidFill>
              <a:latin typeface="Aptos Display" panose="020B0004020202020204" pitchFamily="34" charset="0"/>
              <a:ea typeface="Archivo Black"/>
              <a:cs typeface="Archivo Black"/>
              <a:sym typeface="Archivo Black"/>
            </a:endParaRPr>
          </a:p>
        </p:txBody>
      </p:sp>
      <p:sp>
        <p:nvSpPr>
          <p:cNvPr id="20" name="AutoShape 20"/>
          <p:cNvSpPr/>
          <p:nvPr/>
        </p:nvSpPr>
        <p:spPr>
          <a:xfrm rot="-10800000">
            <a:off x="1295400" y="7402883"/>
            <a:ext cx="595251"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21" name="Group 21"/>
          <p:cNvGrpSpPr/>
          <p:nvPr/>
        </p:nvGrpSpPr>
        <p:grpSpPr>
          <a:xfrm>
            <a:off x="7869085" y="5701046"/>
            <a:ext cx="2167392" cy="3232239"/>
            <a:chOff x="0" y="-38914"/>
            <a:chExt cx="812800" cy="1099660"/>
          </a:xfrm>
        </p:grpSpPr>
        <p:sp>
          <p:nvSpPr>
            <p:cNvPr id="22" name="Freeform 22"/>
            <p:cNvSpPr/>
            <p:nvPr/>
          </p:nvSpPr>
          <p:spPr>
            <a:xfrm>
              <a:off x="0" y="-38914"/>
              <a:ext cx="812800" cy="1099660"/>
            </a:xfrm>
            <a:custGeom>
              <a:avLst/>
              <a:gdLst/>
              <a:ahLst/>
              <a:cxnLst/>
              <a:rect l="l" t="t" r="r" b="b"/>
              <a:pathLst>
                <a:path w="812800" h="1060746">
                  <a:moveTo>
                    <a:pt x="0" y="0"/>
                  </a:moveTo>
                  <a:lnTo>
                    <a:pt x="812800" y="0"/>
                  </a:lnTo>
                  <a:lnTo>
                    <a:pt x="812800" y="1060746"/>
                  </a:lnTo>
                  <a:lnTo>
                    <a:pt x="0" y="1060746"/>
                  </a:lnTo>
                  <a:close/>
                </a:path>
              </a:pathLst>
            </a:custGeom>
            <a:ln/>
          </p:spPr>
          <p:style>
            <a:lnRef idx="1">
              <a:schemeClr val="accent1"/>
            </a:lnRef>
            <a:fillRef idx="2">
              <a:schemeClr val="accent1"/>
            </a:fillRef>
            <a:effectRef idx="1">
              <a:schemeClr val="accent1"/>
            </a:effectRef>
            <a:fontRef idx="minor">
              <a:schemeClr val="dk1"/>
            </a:fontRef>
          </p:style>
          <p:txBody>
            <a:bodyPr/>
            <a:lstStyle/>
            <a:p>
              <a:pPr algn="ctr"/>
              <a:endParaRPr lang="vi-VN" sz="2600" dirty="0"/>
            </a:p>
          </p:txBody>
        </p:sp>
        <p:sp>
          <p:nvSpPr>
            <p:cNvPr id="23" name="TextBox 23"/>
            <p:cNvSpPr txBox="1"/>
            <p:nvPr/>
          </p:nvSpPr>
          <p:spPr>
            <a:xfrm>
              <a:off x="0" y="-38100"/>
              <a:ext cx="812800" cy="1098846"/>
            </a:xfrm>
            <a:prstGeom prst="rect">
              <a:avLst/>
            </a:prstGeom>
          </p:spPr>
          <p:style>
            <a:lnRef idx="1">
              <a:schemeClr val="accent1"/>
            </a:lnRef>
            <a:fillRef idx="2">
              <a:schemeClr val="accent1"/>
            </a:fillRef>
            <a:effectRef idx="1">
              <a:schemeClr val="accent1"/>
            </a:effectRef>
            <a:fontRef idx="minor">
              <a:schemeClr val="dk1"/>
            </a:fontRef>
          </p:style>
          <p:txBody>
            <a:bodyPr lIns="50800" tIns="50800" rIns="50800" bIns="50800" rtlCol="0" anchor="ctr"/>
            <a:lstStyle/>
            <a:p>
              <a:pPr marL="0" lvl="0" indent="0" algn="ctr">
                <a:lnSpc>
                  <a:spcPts val="2659"/>
                </a:lnSpc>
                <a:spcBef>
                  <a:spcPct val="0"/>
                </a:spcBef>
              </a:pPr>
              <a:endParaRPr/>
            </a:p>
          </p:txBody>
        </p:sp>
      </p:grpSp>
      <p:sp>
        <p:nvSpPr>
          <p:cNvPr id="26" name="TextBox 26"/>
          <p:cNvSpPr txBox="1"/>
          <p:nvPr/>
        </p:nvSpPr>
        <p:spPr>
          <a:xfrm>
            <a:off x="7869083" y="7714736"/>
            <a:ext cx="2084779" cy="1308050"/>
          </a:xfrm>
          <a:prstGeom prst="rect">
            <a:avLst/>
          </a:prstGeom>
        </p:spPr>
        <p:txBody>
          <a:bodyPr wrap="square" lIns="0" tIns="0" rIns="0" bIns="0" rtlCol="0" anchor="t">
            <a:spAutoFit/>
          </a:bodyPr>
          <a:lstStyle/>
          <a:p>
            <a:pPr algn="ctr">
              <a:lnSpc>
                <a:spcPts val="3500"/>
              </a:lnSpc>
              <a:spcBef>
                <a:spcPct val="0"/>
              </a:spcBef>
            </a:pPr>
            <a:r>
              <a:rPr lang="vi-VN" sz="2000" dirty="0">
                <a:solidFill>
                  <a:srgbClr val="000000"/>
                </a:solidFill>
                <a:ea typeface="Aileron"/>
                <a:cs typeface="Aileron"/>
                <a:sym typeface="Aileron"/>
              </a:rPr>
              <a:t>Quản Lí Khu Vực Bình Dương</a:t>
            </a:r>
            <a:endParaRPr lang="en-US" sz="2000" dirty="0">
              <a:solidFill>
                <a:srgbClr val="000000"/>
              </a:solidFill>
              <a:ea typeface="Aileron"/>
              <a:cs typeface="Aileron"/>
              <a:sym typeface="Aileron"/>
            </a:endParaRPr>
          </a:p>
          <a:p>
            <a:pPr marL="0" lvl="0" indent="0" algn="ctr">
              <a:lnSpc>
                <a:spcPts val="3500"/>
              </a:lnSpc>
              <a:spcBef>
                <a:spcPct val="0"/>
              </a:spcBef>
            </a:pPr>
            <a:endParaRPr lang="en-US" sz="2500" u="none" dirty="0">
              <a:solidFill>
                <a:srgbClr val="000000"/>
              </a:solidFill>
              <a:latin typeface="Aileron"/>
              <a:ea typeface="Aileron"/>
              <a:cs typeface="Aileron"/>
              <a:sym typeface="Aileron"/>
            </a:endParaRPr>
          </a:p>
        </p:txBody>
      </p:sp>
      <p:sp>
        <p:nvSpPr>
          <p:cNvPr id="27" name="TextBox 27"/>
          <p:cNvSpPr txBox="1"/>
          <p:nvPr/>
        </p:nvSpPr>
        <p:spPr>
          <a:xfrm>
            <a:off x="7984822" y="5954998"/>
            <a:ext cx="1934554" cy="438903"/>
          </a:xfrm>
          <a:prstGeom prst="rect">
            <a:avLst/>
          </a:prstGeom>
        </p:spPr>
        <p:txBody>
          <a:bodyPr wrap="square" lIns="0" tIns="0" rIns="0" bIns="0" rtlCol="0" anchor="t">
            <a:spAutoFit/>
          </a:bodyPr>
          <a:lstStyle/>
          <a:p>
            <a:pPr lvl="0" algn="ctr">
              <a:lnSpc>
                <a:spcPts val="3640"/>
              </a:lnSpc>
              <a:spcBef>
                <a:spcPct val="0"/>
              </a:spcBef>
            </a:pPr>
            <a:endParaRPr lang="en-US" sz="2600" spc="130" dirty="0">
              <a:solidFill>
                <a:srgbClr val="000000"/>
              </a:solidFill>
              <a:latin typeface="Archivo Black"/>
              <a:ea typeface="Archivo Black"/>
              <a:cs typeface="Archivo Black"/>
              <a:sym typeface="Archivo Black"/>
            </a:endParaRPr>
          </a:p>
        </p:txBody>
      </p:sp>
      <p:sp>
        <p:nvSpPr>
          <p:cNvPr id="28" name="AutoShape 28"/>
          <p:cNvSpPr/>
          <p:nvPr/>
        </p:nvSpPr>
        <p:spPr>
          <a:xfrm rot="-10800000">
            <a:off x="8616663" y="7453746"/>
            <a:ext cx="595251" cy="0"/>
          </a:xfrm>
          <a:prstGeom prst="line">
            <a:avLst/>
          </a:prstGeom>
          <a:ln w="28575" cap="flat">
            <a:solidFill>
              <a:srgbClr val="000000"/>
            </a:solidFill>
            <a:prstDash val="solid"/>
            <a:headEnd type="none" w="sm" len="sm"/>
            <a:tailEnd type="none" w="sm" len="sm"/>
          </a:ln>
        </p:spPr>
        <p:txBody>
          <a:bodyPr/>
          <a:lstStyle/>
          <a:p>
            <a:endParaRPr lang="en-US"/>
          </a:p>
        </p:txBody>
      </p:sp>
      <p:sp>
        <p:nvSpPr>
          <p:cNvPr id="29" name="AutoShape 29"/>
          <p:cNvSpPr/>
          <p:nvPr/>
        </p:nvSpPr>
        <p:spPr>
          <a:xfrm rot="-10800000">
            <a:off x="584546" y="2352778"/>
            <a:ext cx="4139854" cy="0"/>
          </a:xfrm>
          <a:prstGeom prst="line">
            <a:avLst/>
          </a:prstGeom>
          <a:ln w="19050" cap="flat">
            <a:solidFill>
              <a:srgbClr val="000000"/>
            </a:solidFill>
            <a:prstDash val="solid"/>
            <a:headEnd type="none" w="sm" len="sm"/>
            <a:tailEnd type="none" w="sm" len="sm"/>
          </a:ln>
        </p:spPr>
        <p:txBody>
          <a:bodyPr/>
          <a:lstStyle/>
          <a:p>
            <a:endParaRPr lang="en-US" dirty="0"/>
          </a:p>
        </p:txBody>
      </p:sp>
      <p:grpSp>
        <p:nvGrpSpPr>
          <p:cNvPr id="35" name="Group 21">
            <a:extLst>
              <a:ext uri="{FF2B5EF4-FFF2-40B4-BE49-F238E27FC236}">
                <a16:creationId xmlns:a16="http://schemas.microsoft.com/office/drawing/2014/main" id="{72E35200-C201-690C-E34E-F92D2A529F5F}"/>
              </a:ext>
            </a:extLst>
          </p:cNvPr>
          <p:cNvGrpSpPr/>
          <p:nvPr/>
        </p:nvGrpSpPr>
        <p:grpSpPr>
          <a:xfrm>
            <a:off x="15278098" y="5815426"/>
            <a:ext cx="2085553" cy="3184466"/>
            <a:chOff x="0" y="0"/>
            <a:chExt cx="812800" cy="1060746"/>
          </a:xfrm>
        </p:grpSpPr>
        <p:sp>
          <p:nvSpPr>
            <p:cNvPr id="36" name="Freeform 22">
              <a:extLst>
                <a:ext uri="{FF2B5EF4-FFF2-40B4-BE49-F238E27FC236}">
                  <a16:creationId xmlns:a16="http://schemas.microsoft.com/office/drawing/2014/main" id="{DE9078AB-E14B-420A-4544-A35056767515}"/>
                </a:ext>
              </a:extLst>
            </p:cNvPr>
            <p:cNvSpPr/>
            <p:nvPr/>
          </p:nvSpPr>
          <p:spPr>
            <a:xfrm>
              <a:off x="0" y="0"/>
              <a:ext cx="812800" cy="1060746"/>
            </a:xfrm>
            <a:custGeom>
              <a:avLst/>
              <a:gdLst/>
              <a:ahLst/>
              <a:cxnLst/>
              <a:rect l="l" t="t" r="r" b="b"/>
              <a:pathLst>
                <a:path w="812800" h="1060746">
                  <a:moveTo>
                    <a:pt x="0" y="0"/>
                  </a:moveTo>
                  <a:lnTo>
                    <a:pt x="812800" y="0"/>
                  </a:lnTo>
                  <a:lnTo>
                    <a:pt x="812800" y="1060746"/>
                  </a:lnTo>
                  <a:lnTo>
                    <a:pt x="0" y="1060746"/>
                  </a:lnTo>
                  <a:close/>
                </a:path>
              </a:pathLst>
            </a:custGeom>
            <a:ln/>
          </p:spPr>
          <p:style>
            <a:lnRef idx="1">
              <a:schemeClr val="accent1"/>
            </a:lnRef>
            <a:fillRef idx="2">
              <a:schemeClr val="accent1"/>
            </a:fillRef>
            <a:effectRef idx="1">
              <a:schemeClr val="accent1"/>
            </a:effectRef>
            <a:fontRef idx="minor">
              <a:schemeClr val="dk1"/>
            </a:fontRef>
          </p:style>
          <p:txBody>
            <a:bodyPr/>
            <a:lstStyle/>
            <a:p>
              <a:endParaRPr lang="en-US" dirty="0"/>
            </a:p>
          </p:txBody>
        </p:sp>
        <p:sp>
          <p:nvSpPr>
            <p:cNvPr id="37" name="TextBox 23">
              <a:extLst>
                <a:ext uri="{FF2B5EF4-FFF2-40B4-BE49-F238E27FC236}">
                  <a16:creationId xmlns:a16="http://schemas.microsoft.com/office/drawing/2014/main" id="{9DC9E9D4-0EE8-C0F8-A933-EE867AB33477}"/>
                </a:ext>
              </a:extLst>
            </p:cNvPr>
            <p:cNvSpPr txBox="1"/>
            <p:nvPr/>
          </p:nvSpPr>
          <p:spPr>
            <a:xfrm>
              <a:off x="0" y="-38100"/>
              <a:ext cx="812800" cy="1098846"/>
            </a:xfrm>
            <a:prstGeom prst="rect">
              <a:avLst/>
            </a:prstGeom>
          </p:spPr>
          <p:style>
            <a:lnRef idx="1">
              <a:schemeClr val="accent1"/>
            </a:lnRef>
            <a:fillRef idx="2">
              <a:schemeClr val="accent1"/>
            </a:fillRef>
            <a:effectRef idx="1">
              <a:schemeClr val="accent1"/>
            </a:effectRef>
            <a:fontRef idx="minor">
              <a:schemeClr val="dk1"/>
            </a:fontRef>
          </p:style>
          <p:txBody>
            <a:bodyPr lIns="50800" tIns="50800" rIns="50800" bIns="50800" rtlCol="0" anchor="ctr"/>
            <a:lstStyle/>
            <a:p>
              <a:pPr marL="0" lvl="0" indent="0" algn="ctr">
                <a:lnSpc>
                  <a:spcPts val="2659"/>
                </a:lnSpc>
                <a:spcBef>
                  <a:spcPct val="0"/>
                </a:spcBef>
              </a:pPr>
              <a:endParaRPr/>
            </a:p>
          </p:txBody>
        </p:sp>
      </p:grpSp>
      <p:sp>
        <p:nvSpPr>
          <p:cNvPr id="42" name="Tiêu đề phụ 41">
            <a:extLst>
              <a:ext uri="{FF2B5EF4-FFF2-40B4-BE49-F238E27FC236}">
                <a16:creationId xmlns:a16="http://schemas.microsoft.com/office/drawing/2014/main" id="{1CCFFE66-C7DD-620F-686B-04982A588CE1}"/>
              </a:ext>
            </a:extLst>
          </p:cNvPr>
          <p:cNvSpPr>
            <a:spLocks noGrp="1"/>
          </p:cNvSpPr>
          <p:nvPr>
            <p:ph type="subTitle" idx="1"/>
          </p:nvPr>
        </p:nvSpPr>
        <p:spPr>
          <a:xfrm>
            <a:off x="458974" y="342902"/>
            <a:ext cx="8379770" cy="1889423"/>
          </a:xfrm>
        </p:spPr>
        <p:txBody>
          <a:bodyPr>
            <a:noAutofit/>
          </a:bodyPr>
          <a:lstStyle/>
          <a:p>
            <a:pPr algn="l">
              <a:lnSpc>
                <a:spcPct val="150000"/>
              </a:lnSpc>
            </a:pPr>
            <a:r>
              <a:rPr lang="vi-VN" sz="4000" b="1" dirty="0"/>
              <a:t>NHỮNG QUẢN LÍ CỦA HỆ SINH THÁI ĐIỆN LẠNH TIẾN PHÁT</a:t>
            </a:r>
            <a:endParaRPr lang="en-US" sz="4000" b="1" dirty="0"/>
          </a:p>
        </p:txBody>
      </p:sp>
      <p:sp>
        <p:nvSpPr>
          <p:cNvPr id="47" name="Hộp Văn bản 46">
            <a:extLst>
              <a:ext uri="{FF2B5EF4-FFF2-40B4-BE49-F238E27FC236}">
                <a16:creationId xmlns:a16="http://schemas.microsoft.com/office/drawing/2014/main" id="{D0CD9A55-9DA1-2190-3E60-4CFADF0DC670}"/>
              </a:ext>
            </a:extLst>
          </p:cNvPr>
          <p:cNvSpPr txBox="1"/>
          <p:nvPr/>
        </p:nvSpPr>
        <p:spPr>
          <a:xfrm>
            <a:off x="11643241" y="6386102"/>
            <a:ext cx="1831913" cy="988925"/>
          </a:xfrm>
          <a:prstGeom prst="rect">
            <a:avLst/>
          </a:prstGeom>
          <a:noFill/>
        </p:spPr>
        <p:txBody>
          <a:bodyPr wrap="square">
            <a:spAutoFit/>
          </a:bodyPr>
          <a:lstStyle/>
          <a:p>
            <a:pPr marL="0" lvl="0" indent="0" algn="ctr">
              <a:lnSpc>
                <a:spcPts val="3640"/>
              </a:lnSpc>
              <a:spcBef>
                <a:spcPct val="0"/>
              </a:spcBef>
            </a:pPr>
            <a:r>
              <a:rPr lang="vi-VN" sz="2600" spc="130" dirty="0">
                <a:solidFill>
                  <a:srgbClr val="000000"/>
                </a:solidFill>
                <a:latin typeface="Aptos Display" panose="020B0004020202020204" pitchFamily="34" charset="0"/>
                <a:ea typeface="Archivo Black"/>
                <a:cs typeface="Archivo Black"/>
                <a:sym typeface="Archivo Black"/>
              </a:rPr>
              <a:t>Phan Văn Chiến</a:t>
            </a:r>
            <a:endParaRPr lang="en-US" sz="2600" u="none" spc="130" dirty="0">
              <a:solidFill>
                <a:srgbClr val="000000"/>
              </a:solidFill>
              <a:latin typeface="Aptos Display" panose="020B0004020202020204" pitchFamily="34" charset="0"/>
              <a:ea typeface="Archivo Black"/>
              <a:cs typeface="Archivo Black"/>
              <a:sym typeface="Archivo Black"/>
            </a:endParaRPr>
          </a:p>
        </p:txBody>
      </p:sp>
      <p:sp>
        <p:nvSpPr>
          <p:cNvPr id="49" name="Hộp Văn bản 48">
            <a:extLst>
              <a:ext uri="{FF2B5EF4-FFF2-40B4-BE49-F238E27FC236}">
                <a16:creationId xmlns:a16="http://schemas.microsoft.com/office/drawing/2014/main" id="{8CB51938-3FAE-FCB3-9CA0-19DB3E1B4942}"/>
              </a:ext>
            </a:extLst>
          </p:cNvPr>
          <p:cNvSpPr txBox="1"/>
          <p:nvPr/>
        </p:nvSpPr>
        <p:spPr>
          <a:xfrm>
            <a:off x="11633634" y="7584500"/>
            <a:ext cx="2084779" cy="1386533"/>
          </a:xfrm>
          <a:prstGeom prst="rect">
            <a:avLst/>
          </a:prstGeom>
          <a:noFill/>
        </p:spPr>
        <p:txBody>
          <a:bodyPr wrap="square">
            <a:spAutoFit/>
          </a:bodyPr>
          <a:lstStyle/>
          <a:p>
            <a:pPr lvl="0" algn="ctr">
              <a:lnSpc>
                <a:spcPts val="3500"/>
              </a:lnSpc>
              <a:spcBef>
                <a:spcPct val="0"/>
              </a:spcBef>
            </a:pPr>
            <a:r>
              <a:rPr lang="vi-VN" sz="2000" dirty="0">
                <a:solidFill>
                  <a:srgbClr val="000000"/>
                </a:solidFill>
                <a:ea typeface="Aileron"/>
                <a:cs typeface="Aileron"/>
                <a:sym typeface="Aileron"/>
              </a:rPr>
              <a:t>Quản Lí Khu Vực Long An &amp; Tiền Giang</a:t>
            </a:r>
            <a:endParaRPr lang="en-US" sz="2000" dirty="0">
              <a:solidFill>
                <a:srgbClr val="000000"/>
              </a:solidFill>
              <a:ea typeface="Aileron"/>
              <a:cs typeface="Aileron"/>
              <a:sym typeface="Aileron"/>
            </a:endParaRPr>
          </a:p>
        </p:txBody>
      </p:sp>
      <p:sp>
        <p:nvSpPr>
          <p:cNvPr id="50" name="Hộp Văn bản 49">
            <a:extLst>
              <a:ext uri="{FF2B5EF4-FFF2-40B4-BE49-F238E27FC236}">
                <a16:creationId xmlns:a16="http://schemas.microsoft.com/office/drawing/2014/main" id="{16B0B67C-FB35-7934-1DA1-0D6CED91C983}"/>
              </a:ext>
            </a:extLst>
          </p:cNvPr>
          <p:cNvSpPr txBox="1"/>
          <p:nvPr/>
        </p:nvSpPr>
        <p:spPr>
          <a:xfrm>
            <a:off x="15351970" y="6393902"/>
            <a:ext cx="2011681" cy="992579"/>
          </a:xfrm>
          <a:prstGeom prst="rect">
            <a:avLst/>
          </a:prstGeom>
          <a:noFill/>
        </p:spPr>
        <p:txBody>
          <a:bodyPr wrap="square">
            <a:spAutoFit/>
          </a:bodyPr>
          <a:lstStyle/>
          <a:p>
            <a:pPr marL="0" lvl="0" indent="0" algn="ctr">
              <a:lnSpc>
                <a:spcPts val="3640"/>
              </a:lnSpc>
              <a:spcBef>
                <a:spcPct val="0"/>
              </a:spcBef>
            </a:pPr>
            <a:r>
              <a:rPr lang="vi-VN" sz="2600" u="none" spc="130" dirty="0">
                <a:solidFill>
                  <a:srgbClr val="000000"/>
                </a:solidFill>
                <a:latin typeface="Aptos Display" panose="020B0004020202020204" pitchFamily="34" charset="0"/>
                <a:ea typeface="Archivo Black"/>
                <a:cs typeface="Archivo Black"/>
                <a:sym typeface="Archivo Black"/>
              </a:rPr>
              <a:t>Trần Khán Vĩ</a:t>
            </a:r>
            <a:endParaRPr lang="en-US" sz="2600" u="none" spc="130" dirty="0">
              <a:solidFill>
                <a:srgbClr val="000000"/>
              </a:solidFill>
              <a:latin typeface="Aptos Display" panose="020B0004020202020204" pitchFamily="34" charset="0"/>
              <a:ea typeface="Archivo Black"/>
              <a:cs typeface="Archivo Black"/>
              <a:sym typeface="Archivo Black"/>
            </a:endParaRPr>
          </a:p>
        </p:txBody>
      </p:sp>
      <p:sp>
        <p:nvSpPr>
          <p:cNvPr id="52" name="Hộp Văn bản 51">
            <a:extLst>
              <a:ext uri="{FF2B5EF4-FFF2-40B4-BE49-F238E27FC236}">
                <a16:creationId xmlns:a16="http://schemas.microsoft.com/office/drawing/2014/main" id="{B7FD7076-49C2-7FF0-50AF-5060BDCE6D08}"/>
              </a:ext>
            </a:extLst>
          </p:cNvPr>
          <p:cNvSpPr txBox="1"/>
          <p:nvPr/>
        </p:nvSpPr>
        <p:spPr>
          <a:xfrm flipH="1">
            <a:off x="15516646" y="7622559"/>
            <a:ext cx="1742654" cy="937051"/>
          </a:xfrm>
          <a:prstGeom prst="rect">
            <a:avLst/>
          </a:prstGeom>
          <a:noFill/>
        </p:spPr>
        <p:txBody>
          <a:bodyPr wrap="square">
            <a:spAutoFit/>
          </a:bodyPr>
          <a:lstStyle/>
          <a:p>
            <a:pPr lvl="0" algn="ctr">
              <a:lnSpc>
                <a:spcPts val="3500"/>
              </a:lnSpc>
              <a:spcBef>
                <a:spcPct val="0"/>
              </a:spcBef>
            </a:pPr>
            <a:r>
              <a:rPr lang="vi-VN" sz="2000" dirty="0">
                <a:solidFill>
                  <a:srgbClr val="000000"/>
                </a:solidFill>
                <a:ea typeface="Aileron"/>
                <a:cs typeface="Aileron"/>
                <a:sym typeface="Aileron"/>
              </a:rPr>
              <a:t>Quản Lí Khu Vực Cần Thơ</a:t>
            </a:r>
            <a:endParaRPr lang="en-US" sz="2000" dirty="0">
              <a:solidFill>
                <a:srgbClr val="000000"/>
              </a:solidFill>
              <a:ea typeface="Aileron"/>
              <a:cs typeface="Aileron"/>
              <a:sym typeface="Aileron"/>
            </a:endParaRPr>
          </a:p>
        </p:txBody>
      </p:sp>
      <p:sp>
        <p:nvSpPr>
          <p:cNvPr id="55" name="AutoShape 28">
            <a:extLst>
              <a:ext uri="{FF2B5EF4-FFF2-40B4-BE49-F238E27FC236}">
                <a16:creationId xmlns:a16="http://schemas.microsoft.com/office/drawing/2014/main" id="{4B53CB2A-D2CD-D89E-3AA1-6555D1B217C6}"/>
              </a:ext>
            </a:extLst>
          </p:cNvPr>
          <p:cNvSpPr/>
          <p:nvPr/>
        </p:nvSpPr>
        <p:spPr>
          <a:xfrm rot="-10800000">
            <a:off x="12328952" y="7453745"/>
            <a:ext cx="595251" cy="0"/>
          </a:xfrm>
          <a:prstGeom prst="line">
            <a:avLst/>
          </a:prstGeom>
          <a:ln w="28575" cap="flat">
            <a:solidFill>
              <a:srgbClr val="000000"/>
            </a:solidFill>
            <a:prstDash val="solid"/>
            <a:headEnd type="none" w="sm" len="sm"/>
            <a:tailEnd type="none" w="sm" len="sm"/>
          </a:ln>
        </p:spPr>
        <p:txBody>
          <a:bodyPr/>
          <a:lstStyle/>
          <a:p>
            <a:endParaRPr lang="en-US"/>
          </a:p>
        </p:txBody>
      </p:sp>
      <p:sp>
        <p:nvSpPr>
          <p:cNvPr id="56" name="AutoShape 28">
            <a:extLst>
              <a:ext uri="{FF2B5EF4-FFF2-40B4-BE49-F238E27FC236}">
                <a16:creationId xmlns:a16="http://schemas.microsoft.com/office/drawing/2014/main" id="{A9E96CC6-3BD8-EB16-0220-9CBE66AE04EF}"/>
              </a:ext>
            </a:extLst>
          </p:cNvPr>
          <p:cNvSpPr/>
          <p:nvPr/>
        </p:nvSpPr>
        <p:spPr>
          <a:xfrm rot="-10800000">
            <a:off x="16154400" y="7527946"/>
            <a:ext cx="595251" cy="0"/>
          </a:xfrm>
          <a:prstGeom prst="line">
            <a:avLst/>
          </a:prstGeom>
          <a:ln w="28575" cap="flat">
            <a:solidFill>
              <a:srgbClr val="000000"/>
            </a:solidFill>
            <a:prstDash val="solid"/>
            <a:headEnd type="none" w="sm" len="sm"/>
            <a:tailEnd type="none" w="sm" len="sm"/>
          </a:ln>
        </p:spPr>
        <p:txBody>
          <a:bodyPr/>
          <a:lstStyle/>
          <a:p>
            <a:endParaRPr lang="en-US"/>
          </a:p>
        </p:txBody>
      </p:sp>
      <p:sp>
        <p:nvSpPr>
          <p:cNvPr id="58" name="Hộp Văn bản 57">
            <a:extLst>
              <a:ext uri="{FF2B5EF4-FFF2-40B4-BE49-F238E27FC236}">
                <a16:creationId xmlns:a16="http://schemas.microsoft.com/office/drawing/2014/main" id="{F6A46A7B-B9AD-1D6D-0371-D55622915C81}"/>
              </a:ext>
            </a:extLst>
          </p:cNvPr>
          <p:cNvSpPr txBox="1"/>
          <p:nvPr/>
        </p:nvSpPr>
        <p:spPr>
          <a:xfrm>
            <a:off x="7940743" y="6393901"/>
            <a:ext cx="2086991" cy="992579"/>
          </a:xfrm>
          <a:prstGeom prst="rect">
            <a:avLst/>
          </a:prstGeom>
          <a:noFill/>
        </p:spPr>
        <p:txBody>
          <a:bodyPr wrap="square">
            <a:spAutoFit/>
          </a:bodyPr>
          <a:lstStyle/>
          <a:p>
            <a:pPr marL="0" lvl="0" indent="0" algn="ctr">
              <a:lnSpc>
                <a:spcPts val="3640"/>
              </a:lnSpc>
              <a:spcBef>
                <a:spcPct val="0"/>
              </a:spcBef>
            </a:pPr>
            <a:r>
              <a:rPr lang="vi-VN" sz="2600" spc="130" dirty="0">
                <a:solidFill>
                  <a:srgbClr val="000000"/>
                </a:solidFill>
                <a:latin typeface="Aptos Display" panose="020B0004020202020204" pitchFamily="34" charset="0"/>
                <a:ea typeface="Archivo Black"/>
                <a:cs typeface="Archivo Black"/>
                <a:sym typeface="Archivo Black"/>
              </a:rPr>
              <a:t>Trần Nguyên Thắng</a:t>
            </a:r>
            <a:endParaRPr lang="en-US" sz="2600" u="none" spc="130" dirty="0">
              <a:solidFill>
                <a:srgbClr val="000000"/>
              </a:solidFill>
              <a:latin typeface="Aptos Display" panose="020B0004020202020204" pitchFamily="34" charset="0"/>
              <a:ea typeface="Archivo Black"/>
              <a:cs typeface="Archivo Black"/>
              <a:sym typeface="Archivo Black"/>
            </a:endParaRPr>
          </a:p>
        </p:txBody>
      </p:sp>
      <p:pic>
        <p:nvPicPr>
          <p:cNvPr id="60" name="Hình ảnh 59" descr="Ảnh có chứa văn bản, người, đồ đạc, trang phục&#10;&#10;Nội dung do AI tạo ra có thể không chính xác.">
            <a:extLst>
              <a:ext uri="{FF2B5EF4-FFF2-40B4-BE49-F238E27FC236}">
                <a16:creationId xmlns:a16="http://schemas.microsoft.com/office/drawing/2014/main" id="{8B2983D2-D525-5319-1F15-13B6C4A9AB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3425675"/>
            <a:ext cx="3039165" cy="2832822"/>
          </a:xfrm>
          <a:prstGeom prst="ellipse">
            <a:avLst/>
          </a:prstGeom>
          <a:noFill/>
          <a:ln>
            <a:noFill/>
          </a:ln>
        </p:spPr>
        <p:style>
          <a:lnRef idx="0">
            <a:scrgbClr r="0" g="0" b="0"/>
          </a:lnRef>
          <a:fillRef idx="0">
            <a:scrgbClr r="0" g="0" b="0"/>
          </a:fillRef>
          <a:effectRef idx="0">
            <a:scrgbClr r="0" g="0" b="0"/>
          </a:effectRef>
          <a:fontRef idx="minor">
            <a:schemeClr val="dk1"/>
          </a:fontRef>
        </p:style>
      </p:pic>
      <p:pic>
        <p:nvPicPr>
          <p:cNvPr id="62" name="Hình ảnh 61" descr="Ảnh có chứa người, trong nhà, trang phục, máy tính&#10;&#10;Nội dung do AI tạo ra có thể không chính xác.">
            <a:extLst>
              <a:ext uri="{FF2B5EF4-FFF2-40B4-BE49-F238E27FC236}">
                <a16:creationId xmlns:a16="http://schemas.microsoft.com/office/drawing/2014/main" id="{2F900E11-240A-780E-8C88-BE51265964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0509" y="3608995"/>
            <a:ext cx="2855362" cy="2565570"/>
          </a:xfrm>
          <a:prstGeom prst="ellipse">
            <a:avLst/>
          </a:prstGeom>
          <a:noFill/>
          <a:ln>
            <a:noFill/>
          </a:ln>
        </p:spPr>
        <p:style>
          <a:lnRef idx="0">
            <a:scrgbClr r="0" g="0" b="0"/>
          </a:lnRef>
          <a:fillRef idx="0">
            <a:scrgbClr r="0" g="0" b="0"/>
          </a:fillRef>
          <a:effectRef idx="0">
            <a:scrgbClr r="0" g="0" b="0"/>
          </a:effectRef>
          <a:fontRef idx="minor">
            <a:schemeClr val="dk1"/>
          </a:fontRef>
        </p:style>
      </p:pic>
      <p:pic>
        <p:nvPicPr>
          <p:cNvPr id="16" name="Hình ảnh 15" descr="Ảnh có chứa tường, văn bản, trong nhà, bàn làm việc">
            <a:extLst>
              <a:ext uri="{FF2B5EF4-FFF2-40B4-BE49-F238E27FC236}">
                <a16:creationId xmlns:a16="http://schemas.microsoft.com/office/drawing/2014/main" id="{37AAB2D9-4E6C-1807-57C0-029EFD3531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98737" y="3574057"/>
            <a:ext cx="2804715" cy="2594676"/>
          </a:xfrm>
          <a:prstGeom prst="ellipse">
            <a:avLst/>
          </a:prstGeom>
          <a:noFill/>
          <a:ln>
            <a:noFill/>
          </a:ln>
        </p:spPr>
        <p:style>
          <a:lnRef idx="0">
            <a:scrgbClr r="0" g="0" b="0"/>
          </a:lnRef>
          <a:fillRef idx="0">
            <a:scrgbClr r="0" g="0" b="0"/>
          </a:fillRef>
          <a:effectRef idx="0">
            <a:scrgbClr r="0" g="0" b="0"/>
          </a:effectRef>
          <a:fontRef idx="minor">
            <a:schemeClr val="dk1"/>
          </a:fontRef>
        </p:style>
      </p:pic>
      <p:pic>
        <p:nvPicPr>
          <p:cNvPr id="8" name="Hình ảnh 7" descr="Ảnh có chứa người, văn bản, trang phục, máy tính">
            <a:extLst>
              <a:ext uri="{FF2B5EF4-FFF2-40B4-BE49-F238E27FC236}">
                <a16:creationId xmlns:a16="http://schemas.microsoft.com/office/drawing/2014/main" id="{EC852A56-DF7D-8286-36A4-07A3550128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3835" y="3559678"/>
            <a:ext cx="2855362" cy="2625879"/>
          </a:xfrm>
          <a:prstGeom prst="ellipse">
            <a:avLst/>
          </a:prstGeom>
          <a:noFill/>
          <a:ln>
            <a:noFill/>
          </a:ln>
        </p:spPr>
        <p:style>
          <a:lnRef idx="0">
            <a:scrgbClr r="0" g="0" b="0"/>
          </a:lnRef>
          <a:fillRef idx="0">
            <a:scrgbClr r="0" g="0" b="0"/>
          </a:fillRef>
          <a:effectRef idx="0">
            <a:scrgbClr r="0" g="0" b="0"/>
          </a:effectRef>
          <a:fontRef idx="minor">
            <a:schemeClr val="dk1"/>
          </a:fontRef>
        </p:style>
      </p:pic>
      <p:pic>
        <p:nvPicPr>
          <p:cNvPr id="17" name="Hình ảnh 16" descr="Ảnh có chứa văn bản, đồ đạc, trong nhà, bàn làm việc">
            <a:extLst>
              <a:ext uri="{FF2B5EF4-FFF2-40B4-BE49-F238E27FC236}">
                <a16:creationId xmlns:a16="http://schemas.microsoft.com/office/drawing/2014/main" id="{0CB37A8F-A529-6907-32D4-A694797F27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2548" y="3633979"/>
            <a:ext cx="2646249" cy="2621369"/>
          </a:xfrm>
          <a:prstGeom prst="ellipse">
            <a:avLst/>
          </a:prstGeom>
          <a:noFill/>
          <a:ln>
            <a:noFill/>
          </a:ln>
        </p:spPr>
        <p:style>
          <a:lnRef idx="0">
            <a:scrgbClr r="0" g="0" b="0"/>
          </a:lnRef>
          <a:fillRef idx="0">
            <a:scrgbClr r="0" g="0" b="0"/>
          </a:fillRef>
          <a:effectRef idx="0">
            <a:scrgbClr r="0" g="0" b="0"/>
          </a:effectRef>
          <a:fontRef idx="minor">
            <a:schemeClr val="dk1"/>
          </a:fontRef>
        </p:style>
      </p:pic>
      <p:pic>
        <p:nvPicPr>
          <p:cNvPr id="4" name="Hình ảnh 3" descr="Ảnh có chứa văn bản, Phông chữ, Đồ họa, đồng hồ">
            <a:extLst>
              <a:ext uri="{FF2B5EF4-FFF2-40B4-BE49-F238E27FC236}">
                <a16:creationId xmlns:a16="http://schemas.microsoft.com/office/drawing/2014/main" id="{BFFA11C6-3324-1CBC-41BB-9CDBD60BAE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25800" y="114300"/>
            <a:ext cx="2134010" cy="80489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3581400" y="342900"/>
            <a:ext cx="18059400" cy="1003865"/>
          </a:xfrm>
          <a:prstGeom prst="rect">
            <a:avLst/>
          </a:prstGeom>
        </p:spPr>
        <p:txBody>
          <a:bodyPr wrap="square" lIns="0" tIns="0" rIns="0" bIns="0" rtlCol="0" anchor="t">
            <a:spAutoFit/>
          </a:bodyPr>
          <a:lstStyle/>
          <a:p>
            <a:pPr marL="5029200" lvl="8" indent="-1371600" algn="ctr">
              <a:lnSpc>
                <a:spcPts val="7999"/>
              </a:lnSpc>
              <a:buFont typeface="+mj-lt"/>
              <a:buAutoNum type="romanUcPeriod" startAt="4"/>
            </a:pPr>
            <a:r>
              <a:rPr lang="vi-VN" sz="6600" dirty="0">
                <a:solidFill>
                  <a:srgbClr val="000000"/>
                </a:solidFill>
                <a:latin typeface="Aptos Black" panose="020B0004020202020204" pitchFamily="34" charset="0"/>
                <a:ea typeface="Archivo Black"/>
                <a:cs typeface="Archivo Black"/>
                <a:sym typeface="Archivo Black"/>
              </a:rPr>
              <a:t>NHỮNG THÀNH TỰU NỔI BẬT</a:t>
            </a:r>
            <a:endParaRPr lang="en-US" sz="6600" dirty="0">
              <a:solidFill>
                <a:srgbClr val="000000"/>
              </a:solidFill>
              <a:latin typeface="Aptos Black" panose="020B0004020202020204" pitchFamily="34" charset="0"/>
              <a:ea typeface="Archivo Black"/>
              <a:cs typeface="Archivo Black"/>
              <a:sym typeface="Archivo Black"/>
            </a:endParaRPr>
          </a:p>
        </p:txBody>
      </p:sp>
      <p:sp>
        <p:nvSpPr>
          <p:cNvPr id="12" name="AutoShape 12"/>
          <p:cNvSpPr/>
          <p:nvPr/>
        </p:nvSpPr>
        <p:spPr>
          <a:xfrm>
            <a:off x="5791200" y="1485900"/>
            <a:ext cx="6248400" cy="0"/>
          </a:xfrm>
          <a:prstGeom prst="line">
            <a:avLst/>
          </a:prstGeom>
          <a:ln w="19050" cap="flat">
            <a:solidFill>
              <a:srgbClr val="000000"/>
            </a:solidFill>
            <a:prstDash val="solid"/>
            <a:headEnd type="none" w="sm" len="sm"/>
            <a:tailEnd type="none" w="sm" len="sm"/>
          </a:ln>
        </p:spPr>
        <p:txBody>
          <a:bodyPr/>
          <a:lstStyle/>
          <a:p>
            <a:endParaRPr lang="en-US"/>
          </a:p>
        </p:txBody>
      </p:sp>
      <p:sp>
        <p:nvSpPr>
          <p:cNvPr id="20" name="Tiêu đề phụ 19">
            <a:extLst>
              <a:ext uri="{FF2B5EF4-FFF2-40B4-BE49-F238E27FC236}">
                <a16:creationId xmlns:a16="http://schemas.microsoft.com/office/drawing/2014/main" id="{5BF89F28-F146-C4F6-EA73-3CE549918634}"/>
              </a:ext>
            </a:extLst>
          </p:cNvPr>
          <p:cNvSpPr>
            <a:spLocks noGrp="1"/>
          </p:cNvSpPr>
          <p:nvPr>
            <p:ph type="subTitle" idx="1"/>
          </p:nvPr>
        </p:nvSpPr>
        <p:spPr>
          <a:xfrm>
            <a:off x="609600" y="1790707"/>
            <a:ext cx="16687800" cy="8153387"/>
          </a:xfrm>
        </p:spPr>
        <p:txBody>
          <a:bodyPr>
            <a:normAutofit/>
          </a:bodyPr>
          <a:lstStyle/>
          <a:p>
            <a:pPr algn="l">
              <a:lnSpc>
                <a:spcPct val="150000"/>
              </a:lnSpc>
            </a:pPr>
            <a:r>
              <a:rPr lang="vi-VN" sz="3200" dirty="0"/>
              <a:t>Trung Tâm Điện Lạnh Tiến Phát đã thành lập được 5 năm có rất nhiều thành tựu lớn &amp; Tiến Phát vẫn song </a:t>
            </a:r>
            <a:r>
              <a:rPr lang="vi-VN" sz="3200" dirty="0" err="1"/>
              <a:t>song</a:t>
            </a:r>
            <a:r>
              <a:rPr lang="vi-VN" sz="3200" dirty="0"/>
              <a:t> giữa dân dụng và công nghiệp . Hiện tại Tiến Phát đã rất ổn định và hoàn thiện nhất và trong thời gian sắp tới Tiến Phát sẽ là đơn vị tin tưởng cửa quý khách hàng</a:t>
            </a:r>
          </a:p>
          <a:p>
            <a:pPr marL="571500" indent="-571500" algn="l">
              <a:lnSpc>
                <a:spcPct val="150000"/>
              </a:lnSpc>
              <a:buFont typeface="Arial" panose="020B0604020202020204" pitchFamily="34" charset="0"/>
              <a:buChar char="•"/>
            </a:pPr>
            <a:r>
              <a:rPr lang="vi-VN" sz="3200" dirty="0"/>
              <a:t>Điện Lạnh Dân Dụng : sửa chữa , vệ sinh , thắp lắp , thay linh kiện tất cả các loại máy lạnh , máy giặt , máy nước nóng , lò vi sóng , cây nước uống nóng lạnh , tủ lạnh ở khắp mọi nơi được khách hàng tin dùng suốt thời gian qua</a:t>
            </a:r>
          </a:p>
          <a:p>
            <a:pPr marL="571500" indent="-571500" algn="l">
              <a:lnSpc>
                <a:spcPct val="150000"/>
              </a:lnSpc>
              <a:buFont typeface="Arial" panose="020B0604020202020204" pitchFamily="34" charset="0"/>
              <a:buChar char="•"/>
            </a:pPr>
            <a:r>
              <a:rPr lang="vi-VN" sz="3200" dirty="0"/>
              <a:t>Điện lạnh công nghiệp : Thi công , lắp đặt , bảo trì định kì ở nhiều khu công nghiệp hay danh nghiệp lớn , vừa và nhỏ  </a:t>
            </a:r>
            <a:endParaRPr lang="en-US" sz="3200" dirty="0"/>
          </a:p>
        </p:txBody>
      </p:sp>
      <p:pic>
        <p:nvPicPr>
          <p:cNvPr id="21" name="Hình ảnh 20" descr="Ảnh có chứa văn bản, Phông chữ, Đồ họa, đồng hồ">
            <a:extLst>
              <a:ext uri="{FF2B5EF4-FFF2-40B4-BE49-F238E27FC236}">
                <a16:creationId xmlns:a16="http://schemas.microsoft.com/office/drawing/2014/main" id="{657FE6E5-FD74-BA03-EBBE-45D93CABA7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25800" y="114300"/>
            <a:ext cx="2134010" cy="80489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Hình ảnh 2">
            <a:extLst>
              <a:ext uri="{FF2B5EF4-FFF2-40B4-BE49-F238E27FC236}">
                <a16:creationId xmlns:a16="http://schemas.microsoft.com/office/drawing/2014/main" id="{9A16C010-C4FA-8084-8487-FC46543D1FF2}"/>
              </a:ext>
            </a:extLst>
          </p:cNvPr>
          <p:cNvPicPr>
            <a:picLocks noChangeAspect="1"/>
          </p:cNvPicPr>
          <p:nvPr/>
        </p:nvPicPr>
        <p:blipFill>
          <a:blip r:embed="rId3" cstate="print">
            <a:extLst>
              <a:ext uri="{28A0092B-C50C-407E-A947-70E740481C1C}">
                <a14:useLocalDpi xmlns:a14="http://schemas.microsoft.com/office/drawing/2010/main" val="0"/>
              </a:ext>
            </a:extLst>
          </a:blip>
          <a:srcRect t="18253" b="18253"/>
          <a:stretch/>
        </p:blipFill>
        <p:spPr>
          <a:xfrm>
            <a:off x="20" y="10"/>
            <a:ext cx="6004538" cy="5083329"/>
          </a:xfrm>
          <a:prstGeom prst="rect">
            <a:avLst/>
          </a:prstGeom>
        </p:spPr>
      </p:pic>
      <p:pic>
        <p:nvPicPr>
          <p:cNvPr id="5" name="Hình ảnh 4" descr="Ảnh có chứa mặt đất, trang phục, Phụ tùng ô tô, lốp xe&#10;&#10;Nội dung do AI tạo ra có thể không chính xác.">
            <a:extLst>
              <a:ext uri="{FF2B5EF4-FFF2-40B4-BE49-F238E27FC236}">
                <a16:creationId xmlns:a16="http://schemas.microsoft.com/office/drawing/2014/main" id="{006AFB57-CDBF-8776-1ACD-65E725D5C665}"/>
              </a:ext>
            </a:extLst>
          </p:cNvPr>
          <p:cNvPicPr>
            <a:picLocks noChangeAspect="1"/>
          </p:cNvPicPr>
          <p:nvPr/>
        </p:nvPicPr>
        <p:blipFill>
          <a:blip r:embed="rId4">
            <a:extLst>
              <a:ext uri="{28A0092B-C50C-407E-A947-70E740481C1C}">
                <a14:useLocalDpi xmlns:a14="http://schemas.microsoft.com/office/drawing/2010/main" val="0"/>
              </a:ext>
            </a:extLst>
          </a:blip>
          <a:srcRect t="26531" r="1" b="25849"/>
          <a:stretch>
            <a:fillRect/>
          </a:stretch>
        </p:blipFill>
        <p:spPr>
          <a:xfrm>
            <a:off x="20" y="5203653"/>
            <a:ext cx="6004538" cy="5083339"/>
          </a:xfrm>
          <a:prstGeom prst="rect">
            <a:avLst/>
          </a:prstGeom>
        </p:spPr>
      </p:pic>
      <p:pic>
        <p:nvPicPr>
          <p:cNvPr id="11" name="Hình ảnh 10" descr="Ảnh có chứa tòa nhà, ngoài trời, văn bản, màu xanh lam">
            <a:extLst>
              <a:ext uri="{FF2B5EF4-FFF2-40B4-BE49-F238E27FC236}">
                <a16:creationId xmlns:a16="http://schemas.microsoft.com/office/drawing/2014/main" id="{651EA972-AA72-D06C-BC6B-8B52E9B23A56}"/>
              </a:ext>
            </a:extLst>
          </p:cNvPr>
          <p:cNvPicPr>
            <a:picLocks noChangeAspect="1"/>
          </p:cNvPicPr>
          <p:nvPr/>
        </p:nvPicPr>
        <p:blipFill>
          <a:blip r:embed="rId5">
            <a:extLst>
              <a:ext uri="{28A0092B-C50C-407E-A947-70E740481C1C}">
                <a14:useLocalDpi xmlns:a14="http://schemas.microsoft.com/office/drawing/2010/main" val="0"/>
              </a:ext>
            </a:extLst>
          </a:blip>
          <a:srcRect l="21683" r="275" b="-2"/>
          <a:stretch>
            <a:fillRect/>
          </a:stretch>
        </p:blipFill>
        <p:spPr>
          <a:xfrm>
            <a:off x="6141718" y="10"/>
            <a:ext cx="6021071" cy="8877290"/>
          </a:xfrm>
          <a:prstGeom prst="rect">
            <a:avLst/>
          </a:prstGeom>
        </p:spPr>
      </p:pic>
      <p:pic>
        <p:nvPicPr>
          <p:cNvPr id="9" name="Hình ảnh 8" descr="Ảnh có chứa trang phục, người, tường, trong nhà&#10;&#10;Nội dung do AI tạo ra có thể không chính xác.">
            <a:extLst>
              <a:ext uri="{FF2B5EF4-FFF2-40B4-BE49-F238E27FC236}">
                <a16:creationId xmlns:a16="http://schemas.microsoft.com/office/drawing/2014/main" id="{245F05CB-CDF3-8F24-3265-505D2BEDFBB7}"/>
              </a:ext>
            </a:extLst>
          </p:cNvPr>
          <p:cNvPicPr>
            <a:picLocks noChangeAspect="1"/>
          </p:cNvPicPr>
          <p:nvPr/>
        </p:nvPicPr>
        <p:blipFill>
          <a:blip r:embed="rId6">
            <a:extLst>
              <a:ext uri="{28A0092B-C50C-407E-A947-70E740481C1C}">
                <a14:useLocalDpi xmlns:a14="http://schemas.microsoft.com/office/drawing/2010/main" val="0"/>
              </a:ext>
            </a:extLst>
          </a:blip>
          <a:srcRect l="6588" r="4671" b="-2"/>
          <a:stretch>
            <a:fillRect/>
          </a:stretch>
        </p:blipFill>
        <p:spPr>
          <a:xfrm>
            <a:off x="12283440" y="10"/>
            <a:ext cx="6004558" cy="5074910"/>
          </a:xfrm>
          <a:prstGeom prst="rect">
            <a:avLst/>
          </a:prstGeom>
        </p:spPr>
      </p:pic>
      <p:pic>
        <p:nvPicPr>
          <p:cNvPr id="7" name="Hình ảnh 6" descr="Ảnh có chứa trang phục, người, kỹ thuật, máy&#10;&#10;Nội dung do AI tạo ra có thể không chính xác.">
            <a:extLst>
              <a:ext uri="{FF2B5EF4-FFF2-40B4-BE49-F238E27FC236}">
                <a16:creationId xmlns:a16="http://schemas.microsoft.com/office/drawing/2014/main" id="{501D7EBD-AD98-F493-7D72-032FDFB0DE48}"/>
              </a:ext>
            </a:extLst>
          </p:cNvPr>
          <p:cNvPicPr>
            <a:picLocks noChangeAspect="1"/>
          </p:cNvPicPr>
          <p:nvPr/>
        </p:nvPicPr>
        <p:blipFill>
          <a:blip r:embed="rId7">
            <a:extLst>
              <a:ext uri="{28A0092B-C50C-407E-A947-70E740481C1C}">
                <a14:useLocalDpi xmlns:a14="http://schemas.microsoft.com/office/drawing/2010/main" val="0"/>
              </a:ext>
            </a:extLst>
          </a:blip>
          <a:srcRect l="11652" r="-3" b="-3"/>
          <a:stretch>
            <a:fillRect/>
          </a:stretch>
        </p:blipFill>
        <p:spPr>
          <a:xfrm>
            <a:off x="12299949" y="5203653"/>
            <a:ext cx="5988051" cy="5083339"/>
          </a:xfrm>
          <a:prstGeom prst="rect">
            <a:avLst/>
          </a:prstGeom>
        </p:spPr>
      </p:pic>
      <p:sp>
        <p:nvSpPr>
          <p:cNvPr id="12" name="Hình chữ nhật 11">
            <a:extLst>
              <a:ext uri="{FF2B5EF4-FFF2-40B4-BE49-F238E27FC236}">
                <a16:creationId xmlns:a16="http://schemas.microsoft.com/office/drawing/2014/main" id="{37777473-BDFE-95FA-DEF4-90D33D45E2AD}"/>
              </a:ext>
            </a:extLst>
          </p:cNvPr>
          <p:cNvSpPr/>
          <p:nvPr/>
        </p:nvSpPr>
        <p:spPr>
          <a:xfrm>
            <a:off x="6174738" y="9105900"/>
            <a:ext cx="5988051" cy="9144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t>Tháo Lắp &amp; Sữa Chửa &amp; Vệ Sinh &amp; Thay Linh Kiện Máy Lạnh Ở Khắp Miền Nam</a:t>
            </a:r>
            <a:endParaRPr lang="en-US" sz="2800" dirty="0"/>
          </a:p>
        </p:txBody>
      </p:sp>
    </p:spTree>
    <p:extLst>
      <p:ext uri="{BB962C8B-B14F-4D97-AF65-F5344CB8AC3E}">
        <p14:creationId xmlns:p14="http://schemas.microsoft.com/office/powerpoint/2010/main" val="3394135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503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ình chữ nhật 13">
            <a:extLst>
              <a:ext uri="{FF2B5EF4-FFF2-40B4-BE49-F238E27FC236}">
                <a16:creationId xmlns:a16="http://schemas.microsoft.com/office/drawing/2014/main" id="{7F578C2D-9F32-89BC-2D6A-6F0FFCD9879E}"/>
              </a:ext>
            </a:extLst>
          </p:cNvPr>
          <p:cNvSpPr/>
          <p:nvPr/>
        </p:nvSpPr>
        <p:spPr>
          <a:xfrm>
            <a:off x="0" y="0"/>
            <a:ext cx="18288000" cy="10287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2800" dirty="0"/>
              <a:t>Được Khách Hàng Tin Tưởng Để Sửa Chữa Ở Khắp Miền Nam </a:t>
            </a:r>
            <a:endParaRPr lang="en-US" sz="2800" dirty="0"/>
          </a:p>
        </p:txBody>
      </p:sp>
      <p:sp>
        <p:nvSpPr>
          <p:cNvPr id="93" name="Rectangle 92">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1996" y="720090"/>
            <a:ext cx="5163830" cy="418211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descr="Ảnh có chứa người, trang phục, trong nhà, Kỹ thuật viên&#10;&#10;Nội dung do AI tạo ra có thể không chính xác.">
            <a:extLst>
              <a:ext uri="{FF2B5EF4-FFF2-40B4-BE49-F238E27FC236}">
                <a16:creationId xmlns:a16="http://schemas.microsoft.com/office/drawing/2014/main" id="{1C5E7B15-871B-0D05-C2E4-E8B39285A39C}"/>
              </a:ext>
            </a:extLst>
          </p:cNvPr>
          <p:cNvPicPr>
            <a:picLocks noChangeAspect="1"/>
          </p:cNvPicPr>
          <p:nvPr/>
        </p:nvPicPr>
        <p:blipFill>
          <a:blip r:embed="rId2">
            <a:extLst>
              <a:ext uri="{28A0092B-C50C-407E-A947-70E740481C1C}">
                <a14:useLocalDpi xmlns:a14="http://schemas.microsoft.com/office/drawing/2010/main" val="0"/>
              </a:ext>
            </a:extLst>
          </a:blip>
          <a:srcRect t="19959" b="16760"/>
          <a:stretch>
            <a:fillRect/>
          </a:stretch>
        </p:blipFill>
        <p:spPr>
          <a:xfrm>
            <a:off x="691994" y="699385"/>
            <a:ext cx="5182610" cy="4213362"/>
          </a:xfrm>
          <a:prstGeom prst="rect">
            <a:avLst/>
          </a:prstGeom>
        </p:spPr>
      </p:pic>
      <p:sp>
        <p:nvSpPr>
          <p:cNvPr id="95" name="Rectangle 94">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8427" y="730635"/>
            <a:ext cx="5382256" cy="417156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Hình ảnh 10" descr="Ảnh có chứa người, trang phục, sàn, bàn&#10;&#10;Nội dung do AI tạo ra có thể không chính xác.">
            <a:extLst>
              <a:ext uri="{FF2B5EF4-FFF2-40B4-BE49-F238E27FC236}">
                <a16:creationId xmlns:a16="http://schemas.microsoft.com/office/drawing/2014/main" id="{04C29574-674B-5678-E451-4986DDA2A17A}"/>
              </a:ext>
            </a:extLst>
          </p:cNvPr>
          <p:cNvPicPr>
            <a:picLocks noChangeAspect="1"/>
          </p:cNvPicPr>
          <p:nvPr/>
        </p:nvPicPr>
        <p:blipFill>
          <a:blip r:embed="rId3">
            <a:extLst>
              <a:ext uri="{28A0092B-C50C-407E-A947-70E740481C1C}">
                <a14:useLocalDpi xmlns:a14="http://schemas.microsoft.com/office/drawing/2010/main" val="0"/>
              </a:ext>
            </a:extLst>
          </a:blip>
          <a:srcRect t="11392" r="-2" b="25628"/>
          <a:stretch>
            <a:fillRect/>
          </a:stretch>
        </p:blipFill>
        <p:spPr>
          <a:xfrm>
            <a:off x="6338427" y="730635"/>
            <a:ext cx="5411272" cy="4182111"/>
          </a:xfrm>
          <a:prstGeom prst="rect">
            <a:avLst/>
          </a:prstGeom>
        </p:spPr>
      </p:pic>
      <p:sp>
        <p:nvSpPr>
          <p:cNvPr id="97" name="Rectangle 96">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03997" y="730635"/>
            <a:ext cx="5382261" cy="417156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ình ảnh 8" descr="Ảnh có chứa trong nhà, trang phục, người, đàn ông&#10;&#10;Nội dung do AI tạo ra có thể không chính xác.">
            <a:extLst>
              <a:ext uri="{FF2B5EF4-FFF2-40B4-BE49-F238E27FC236}">
                <a16:creationId xmlns:a16="http://schemas.microsoft.com/office/drawing/2014/main" id="{C414899F-8063-E67B-FADF-8E49A776288D}"/>
              </a:ext>
            </a:extLst>
          </p:cNvPr>
          <p:cNvPicPr>
            <a:picLocks noChangeAspect="1"/>
          </p:cNvPicPr>
          <p:nvPr/>
        </p:nvPicPr>
        <p:blipFill>
          <a:blip r:embed="rId4">
            <a:extLst>
              <a:ext uri="{28A0092B-C50C-407E-A947-70E740481C1C}">
                <a14:useLocalDpi xmlns:a14="http://schemas.microsoft.com/office/drawing/2010/main" val="0"/>
              </a:ext>
            </a:extLst>
          </a:blip>
          <a:srcRect t="35705" b="1014"/>
          <a:stretch>
            <a:fillRect/>
          </a:stretch>
        </p:blipFill>
        <p:spPr>
          <a:xfrm>
            <a:off x="12184509" y="741181"/>
            <a:ext cx="5401750" cy="4171565"/>
          </a:xfrm>
          <a:prstGeom prst="rect">
            <a:avLst/>
          </a:prstGeom>
        </p:spPr>
      </p:pic>
      <p:sp>
        <p:nvSpPr>
          <p:cNvPr id="99" name="Rectangle 98">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1996" y="5405505"/>
            <a:ext cx="5163830" cy="418211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descr="Ảnh có chứa người, trang phục, trong nhà, văn bản&#10;&#10;Nội dung do AI tạo ra có thể không chính xác.">
            <a:extLst>
              <a:ext uri="{FF2B5EF4-FFF2-40B4-BE49-F238E27FC236}">
                <a16:creationId xmlns:a16="http://schemas.microsoft.com/office/drawing/2014/main" id="{A3919189-913E-139F-3747-A388C3C920CC}"/>
              </a:ext>
            </a:extLst>
          </p:cNvPr>
          <p:cNvPicPr>
            <a:picLocks noChangeAspect="1"/>
          </p:cNvPicPr>
          <p:nvPr/>
        </p:nvPicPr>
        <p:blipFill>
          <a:blip r:embed="rId5" cstate="print">
            <a:extLst>
              <a:ext uri="{28A0092B-C50C-407E-A947-70E740481C1C}">
                <a14:useLocalDpi xmlns:a14="http://schemas.microsoft.com/office/drawing/2010/main" val="0"/>
              </a:ext>
            </a:extLst>
          </a:blip>
          <a:srcRect t="24979" r="-1" b="27512"/>
          <a:stretch>
            <a:fillRect/>
          </a:stretch>
        </p:blipFill>
        <p:spPr>
          <a:xfrm>
            <a:off x="691994" y="5416050"/>
            <a:ext cx="5172863" cy="4150860"/>
          </a:xfrm>
          <a:prstGeom prst="rect">
            <a:avLst/>
          </a:prstGeom>
        </p:spPr>
      </p:pic>
      <p:sp>
        <p:nvSpPr>
          <p:cNvPr id="101" name="Rectangle 100">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94253" y="5405505"/>
            <a:ext cx="5401750" cy="418211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8427" y="5416050"/>
            <a:ext cx="5382256" cy="417156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người, trong nhà, trang phục, Kỹ thuật viên&#10;&#10;Nội dung do AI tạo ra có thể không chính xác.">
            <a:extLst>
              <a:ext uri="{FF2B5EF4-FFF2-40B4-BE49-F238E27FC236}">
                <a16:creationId xmlns:a16="http://schemas.microsoft.com/office/drawing/2014/main" id="{2AFCD4EC-CD5F-E20D-BE84-4AED62310F30}"/>
              </a:ext>
            </a:extLst>
          </p:cNvPr>
          <p:cNvPicPr>
            <a:picLocks noChangeAspect="1"/>
          </p:cNvPicPr>
          <p:nvPr/>
        </p:nvPicPr>
        <p:blipFill>
          <a:blip r:embed="rId6">
            <a:extLst>
              <a:ext uri="{28A0092B-C50C-407E-A947-70E740481C1C}">
                <a14:useLocalDpi xmlns:a14="http://schemas.microsoft.com/office/drawing/2010/main" val="0"/>
              </a:ext>
            </a:extLst>
          </a:blip>
          <a:srcRect l="2794" r="7806"/>
          <a:stretch>
            <a:fillRect/>
          </a:stretch>
        </p:blipFill>
        <p:spPr>
          <a:xfrm>
            <a:off x="6338426" y="5416050"/>
            <a:ext cx="5382255" cy="4171566"/>
          </a:xfrm>
          <a:prstGeom prst="rect">
            <a:avLst/>
          </a:prstGeom>
        </p:spPr>
      </p:pic>
      <p:pic>
        <p:nvPicPr>
          <p:cNvPr id="13" name="Hình ảnh 12" descr="Ảnh có chứa người, trang phục, trong nhà, máy tính&#10;&#10;Nội dung do AI tạo ra có thể không chính xác.">
            <a:extLst>
              <a:ext uri="{FF2B5EF4-FFF2-40B4-BE49-F238E27FC236}">
                <a16:creationId xmlns:a16="http://schemas.microsoft.com/office/drawing/2014/main" id="{009A0B53-8497-C710-A6E8-85FAEE6D88A1}"/>
              </a:ext>
            </a:extLst>
          </p:cNvPr>
          <p:cNvPicPr>
            <a:picLocks noChangeAspect="1"/>
          </p:cNvPicPr>
          <p:nvPr/>
        </p:nvPicPr>
        <p:blipFill>
          <a:blip r:embed="rId7" cstate="print">
            <a:extLst>
              <a:ext uri="{28A0092B-C50C-407E-A947-70E740481C1C}">
                <a14:useLocalDpi xmlns:a14="http://schemas.microsoft.com/office/drawing/2010/main" val="0"/>
              </a:ext>
            </a:extLst>
          </a:blip>
          <a:srcRect t="18327" r="2" b="18329"/>
          <a:stretch>
            <a:fillRect/>
          </a:stretch>
        </p:blipFill>
        <p:spPr>
          <a:xfrm>
            <a:off x="12203285" y="5416050"/>
            <a:ext cx="5382972" cy="4171566"/>
          </a:xfrm>
          <a:prstGeom prst="rect">
            <a:avLst/>
          </a:prstGeom>
        </p:spPr>
      </p:pic>
      <p:sp>
        <p:nvSpPr>
          <p:cNvPr id="16" name="Hình chữ nhật 15">
            <a:extLst>
              <a:ext uri="{FF2B5EF4-FFF2-40B4-BE49-F238E27FC236}">
                <a16:creationId xmlns:a16="http://schemas.microsoft.com/office/drawing/2014/main" id="{913B7317-B6B3-EC78-E478-C453CB9CAEDB}"/>
              </a:ext>
            </a:extLst>
          </p:cNvPr>
          <p:cNvSpPr/>
          <p:nvPr/>
        </p:nvSpPr>
        <p:spPr>
          <a:xfrm>
            <a:off x="5545090" y="4881495"/>
            <a:ext cx="6934200" cy="53455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113879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Hình chữ nhật 9">
            <a:extLst>
              <a:ext uri="{FF2B5EF4-FFF2-40B4-BE49-F238E27FC236}">
                <a16:creationId xmlns:a16="http://schemas.microsoft.com/office/drawing/2014/main" id="{9C13E726-E821-8EEB-195B-DA9E1717383A}"/>
              </a:ext>
            </a:extLst>
          </p:cNvPr>
          <p:cNvSpPr/>
          <p:nvPr/>
        </p:nvSpPr>
        <p:spPr>
          <a:xfrm>
            <a:off x="-34413" y="0"/>
            <a:ext cx="18745200" cy="104013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1" name="Hình ảnh 10" descr="Ảnh có chứa văn bản, trang phục, trong nhà, cái kệ&#10;&#10;Nội dung do AI tạo ra có thể không chính xác.">
            <a:extLst>
              <a:ext uri="{FF2B5EF4-FFF2-40B4-BE49-F238E27FC236}">
                <a16:creationId xmlns:a16="http://schemas.microsoft.com/office/drawing/2014/main" id="{DE4659CE-8FB0-E0CE-A98E-3FFED9D8FC49}"/>
              </a:ext>
            </a:extLst>
          </p:cNvPr>
          <p:cNvPicPr>
            <a:picLocks noChangeAspect="1"/>
          </p:cNvPicPr>
          <p:nvPr/>
        </p:nvPicPr>
        <p:blipFill>
          <a:blip r:embed="rId2" cstate="print">
            <a:extLst>
              <a:ext uri="{28A0092B-C50C-407E-A947-70E740481C1C}">
                <a14:useLocalDpi xmlns:a14="http://schemas.microsoft.com/office/drawing/2010/main" val="0"/>
              </a:ext>
            </a:extLst>
          </a:blip>
          <a:srcRect t="36719"/>
          <a:stretch>
            <a:fillRect/>
          </a:stretch>
        </p:blipFill>
        <p:spPr>
          <a:xfrm>
            <a:off x="691996" y="739951"/>
            <a:ext cx="5185483" cy="4182111"/>
          </a:xfrm>
          <a:prstGeom prst="rect">
            <a:avLst/>
          </a:prstGeom>
        </p:spPr>
      </p:pic>
      <p:pic>
        <p:nvPicPr>
          <p:cNvPr id="13" name="Hình ảnh 12" descr="Ảnh có chứa trang phục, người, Cửa hàng tiện lợi, giày dép&#10;&#10;Nội dung do AI tạo ra có thể không chính xác.">
            <a:extLst>
              <a:ext uri="{FF2B5EF4-FFF2-40B4-BE49-F238E27FC236}">
                <a16:creationId xmlns:a16="http://schemas.microsoft.com/office/drawing/2014/main" id="{3257B6F0-62B0-DE40-759E-8628FC563226}"/>
              </a:ext>
            </a:extLst>
          </p:cNvPr>
          <p:cNvPicPr>
            <a:picLocks noChangeAspect="1"/>
          </p:cNvPicPr>
          <p:nvPr/>
        </p:nvPicPr>
        <p:blipFill>
          <a:blip r:embed="rId3" cstate="print">
            <a:extLst>
              <a:ext uri="{28A0092B-C50C-407E-A947-70E740481C1C}">
                <a14:useLocalDpi xmlns:a14="http://schemas.microsoft.com/office/drawing/2010/main" val="0"/>
              </a:ext>
            </a:extLst>
          </a:blip>
          <a:srcRect t="34876" b="1843"/>
          <a:stretch>
            <a:fillRect/>
          </a:stretch>
        </p:blipFill>
        <p:spPr>
          <a:xfrm>
            <a:off x="6338426" y="688838"/>
            <a:ext cx="5382256" cy="4213362"/>
          </a:xfrm>
          <a:prstGeom prst="rect">
            <a:avLst/>
          </a:prstGeom>
        </p:spPr>
      </p:pic>
      <p:pic>
        <p:nvPicPr>
          <p:cNvPr id="7" name="Hình ảnh 6" descr="Ảnh có chứa ngoài trời, văn bản, tòa nhà, trang phục&#10;&#10;Nội dung do AI tạo ra có thể không chính xác.">
            <a:extLst>
              <a:ext uri="{FF2B5EF4-FFF2-40B4-BE49-F238E27FC236}">
                <a16:creationId xmlns:a16="http://schemas.microsoft.com/office/drawing/2014/main" id="{B2B2E8C4-6B5E-C324-F187-879304260A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77370" y="688839"/>
            <a:ext cx="5434797" cy="4213362"/>
          </a:xfrm>
          <a:prstGeom prst="rect">
            <a:avLst/>
          </a:prstGeom>
        </p:spPr>
      </p:pic>
      <p:pic>
        <p:nvPicPr>
          <p:cNvPr id="25" name="Hình ảnh 24" descr="Ảnh có chứa hiện trường, cửa tiệm, Cửa hàng tiện lợi, Bán lẻ&#10;&#10;Nội dung do AI tạo ra có thể không chính xác.">
            <a:extLst>
              <a:ext uri="{FF2B5EF4-FFF2-40B4-BE49-F238E27FC236}">
                <a16:creationId xmlns:a16="http://schemas.microsoft.com/office/drawing/2014/main" id="{67E88B62-0E21-4090-6059-252F4DD3DC84}"/>
              </a:ext>
            </a:extLst>
          </p:cNvPr>
          <p:cNvPicPr>
            <a:picLocks noChangeAspect="1"/>
          </p:cNvPicPr>
          <p:nvPr/>
        </p:nvPicPr>
        <p:blipFill>
          <a:blip r:embed="rId5" cstate="print">
            <a:extLst>
              <a:ext uri="{28A0092B-C50C-407E-A947-70E740481C1C}">
                <a14:useLocalDpi xmlns:a14="http://schemas.microsoft.com/office/drawing/2010/main" val="0"/>
              </a:ext>
            </a:extLst>
          </a:blip>
          <a:srcRect t="36221" r="-2" b="798"/>
          <a:stretch>
            <a:fillRect/>
          </a:stretch>
        </p:blipFill>
        <p:spPr>
          <a:xfrm>
            <a:off x="707078" y="5406734"/>
            <a:ext cx="5172859" cy="4182111"/>
          </a:xfrm>
          <a:prstGeom prst="rect">
            <a:avLst/>
          </a:prstGeom>
        </p:spPr>
      </p:pic>
      <p:pic>
        <p:nvPicPr>
          <p:cNvPr id="5" name="Hình ảnh 4" descr="Ảnh có chứa văn bản, trang phục, tòa nhà, người&#10;&#10;Nội dung do AI tạo ra có thể không chính xác.">
            <a:extLst>
              <a:ext uri="{FF2B5EF4-FFF2-40B4-BE49-F238E27FC236}">
                <a16:creationId xmlns:a16="http://schemas.microsoft.com/office/drawing/2014/main" id="{D05FB497-1E45-7393-9746-FE140486AF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9860" y="5436419"/>
            <a:ext cx="5391286" cy="4213362"/>
          </a:xfrm>
          <a:prstGeom prst="rect">
            <a:avLst/>
          </a:prstGeom>
        </p:spPr>
      </p:pic>
      <p:pic>
        <p:nvPicPr>
          <p:cNvPr id="17" name="Hình ảnh 16" descr="Ảnh có chứa trang phục, người, đàn ông, Thiết bị gia dụng&#10;&#10;Nội dung do AI tạo ra có thể không chính xác.">
            <a:extLst>
              <a:ext uri="{FF2B5EF4-FFF2-40B4-BE49-F238E27FC236}">
                <a16:creationId xmlns:a16="http://schemas.microsoft.com/office/drawing/2014/main" id="{66C547F8-9716-3575-C8DC-8F85CAED19AE}"/>
              </a:ext>
            </a:extLst>
          </p:cNvPr>
          <p:cNvPicPr>
            <a:picLocks noChangeAspect="1"/>
          </p:cNvPicPr>
          <p:nvPr/>
        </p:nvPicPr>
        <p:blipFill>
          <a:blip r:embed="rId7">
            <a:extLst>
              <a:ext uri="{28A0092B-C50C-407E-A947-70E740481C1C}">
                <a14:useLocalDpi xmlns:a14="http://schemas.microsoft.com/office/drawing/2010/main" val="0"/>
              </a:ext>
            </a:extLst>
          </a:blip>
          <a:srcRect t="16044" r="-1" b="20400"/>
          <a:stretch>
            <a:fillRect/>
          </a:stretch>
        </p:blipFill>
        <p:spPr>
          <a:xfrm>
            <a:off x="12177370" y="5452044"/>
            <a:ext cx="5401749" cy="4182111"/>
          </a:xfrm>
          <a:prstGeom prst="rect">
            <a:avLst/>
          </a:prstGeom>
        </p:spPr>
      </p:pic>
      <p:sp>
        <p:nvSpPr>
          <p:cNvPr id="14" name="Tiêu đề phụ 13">
            <a:extLst>
              <a:ext uri="{FF2B5EF4-FFF2-40B4-BE49-F238E27FC236}">
                <a16:creationId xmlns:a16="http://schemas.microsoft.com/office/drawing/2014/main" id="{38AB81F4-648D-0EB3-0415-927900B90EF8}"/>
              </a:ext>
            </a:extLst>
          </p:cNvPr>
          <p:cNvSpPr>
            <a:spLocks noGrp="1"/>
          </p:cNvSpPr>
          <p:nvPr>
            <p:ph type="subTitle" idx="1"/>
          </p:nvPr>
        </p:nvSpPr>
        <p:spPr>
          <a:xfrm>
            <a:off x="1524000" y="4922062"/>
            <a:ext cx="14782800" cy="442877"/>
          </a:xfrm>
        </p:spPr>
        <p:txBody>
          <a:bodyPr>
            <a:noAutofit/>
          </a:bodyPr>
          <a:lstStyle/>
          <a:p>
            <a:r>
              <a:rPr lang="vi-VN" sz="2800" i="1" dirty="0">
                <a:solidFill>
                  <a:schemeClr val="tx1">
                    <a:lumMod val="95000"/>
                    <a:lumOff val="5000"/>
                  </a:schemeClr>
                </a:solidFill>
              </a:rPr>
              <a:t>Bảo Trì Định Kỳ Tại Chuỗi 19 đồng </a:t>
            </a:r>
            <a:r>
              <a:rPr lang="vi-VN" sz="2800" i="1" dirty="0" err="1">
                <a:solidFill>
                  <a:schemeClr val="tx1">
                    <a:lumMod val="95000"/>
                    <a:lumOff val="5000"/>
                  </a:schemeClr>
                </a:solidFill>
              </a:rPr>
              <a:t>mart</a:t>
            </a:r>
            <a:endParaRPr lang="en-US" sz="2800" i="1" dirty="0">
              <a:solidFill>
                <a:schemeClr val="tx1">
                  <a:lumMod val="95000"/>
                  <a:lumOff val="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E6F9332-B499-9F8B-D631-CB1AD5E3517B}"/>
              </a:ext>
            </a:extLst>
          </p:cNvPr>
          <p:cNvSpPr/>
          <p:nvPr/>
        </p:nvSpPr>
        <p:spPr>
          <a:xfrm>
            <a:off x="0" y="0"/>
            <a:ext cx="18288000" cy="10287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7" name="Hình ảnh 6" descr="Ảnh có chứa văn bản, trong nhà, người, trần nhà&#10;&#10;Nội dung do AI tạo ra có thể không chính xác.">
            <a:extLst>
              <a:ext uri="{FF2B5EF4-FFF2-40B4-BE49-F238E27FC236}">
                <a16:creationId xmlns:a16="http://schemas.microsoft.com/office/drawing/2014/main" id="{2BB6F2B3-12B1-9A7E-2BD2-CD9DD60137D0}"/>
              </a:ext>
            </a:extLst>
          </p:cNvPr>
          <p:cNvPicPr>
            <a:picLocks noChangeAspect="1"/>
          </p:cNvPicPr>
          <p:nvPr/>
        </p:nvPicPr>
        <p:blipFill>
          <a:blip r:embed="rId2">
            <a:extLst>
              <a:ext uri="{28A0092B-C50C-407E-A947-70E740481C1C}">
                <a14:useLocalDpi xmlns:a14="http://schemas.microsoft.com/office/drawing/2010/main" val="0"/>
              </a:ext>
            </a:extLst>
          </a:blip>
          <a:srcRect t="35841" r="-1" b="25346"/>
          <a:stretch>
            <a:fillRect/>
          </a:stretch>
        </p:blipFill>
        <p:spPr>
          <a:xfrm>
            <a:off x="304800" y="266699"/>
            <a:ext cx="5410200" cy="4752087"/>
          </a:xfrm>
          <a:prstGeom prst="rect">
            <a:avLst/>
          </a:prstGeom>
        </p:spPr>
      </p:pic>
      <p:pic>
        <p:nvPicPr>
          <p:cNvPr id="5" name="Hình ảnh 4" descr="Ảnh có chứa trang phục, giày dép, tường, trong nhà&#10;&#10;Nội dung do AI tạo ra có thể không chính xác.">
            <a:extLst>
              <a:ext uri="{FF2B5EF4-FFF2-40B4-BE49-F238E27FC236}">
                <a16:creationId xmlns:a16="http://schemas.microsoft.com/office/drawing/2014/main" id="{57A12D88-5D8C-C149-024E-F8F4B29ED1D1}"/>
              </a:ext>
            </a:extLst>
          </p:cNvPr>
          <p:cNvPicPr>
            <a:picLocks noChangeAspect="1"/>
          </p:cNvPicPr>
          <p:nvPr/>
        </p:nvPicPr>
        <p:blipFill>
          <a:blip r:embed="rId3">
            <a:extLst>
              <a:ext uri="{28A0092B-C50C-407E-A947-70E740481C1C}">
                <a14:useLocalDpi xmlns:a14="http://schemas.microsoft.com/office/drawing/2010/main" val="0"/>
              </a:ext>
            </a:extLst>
          </a:blip>
          <a:srcRect t="30440" r="-2" b="6580"/>
          <a:stretch>
            <a:fillRect/>
          </a:stretch>
        </p:blipFill>
        <p:spPr>
          <a:xfrm>
            <a:off x="6066793" y="266700"/>
            <a:ext cx="5661702" cy="4752087"/>
          </a:xfrm>
          <a:prstGeom prst="rect">
            <a:avLst/>
          </a:prstGeom>
        </p:spPr>
      </p:pic>
      <p:pic>
        <p:nvPicPr>
          <p:cNvPr id="3" name="Hình ảnh 2" descr="Ảnh có chứa tòa nhà, trang phục, giày dép, thang&#10;&#10;Nội dung do AI tạo ra có thể không chính xác.">
            <a:extLst>
              <a:ext uri="{FF2B5EF4-FFF2-40B4-BE49-F238E27FC236}">
                <a16:creationId xmlns:a16="http://schemas.microsoft.com/office/drawing/2014/main" id="{33D32F24-E801-B08E-22E7-1CAEE12F415C}"/>
              </a:ext>
            </a:extLst>
          </p:cNvPr>
          <p:cNvPicPr>
            <a:picLocks noChangeAspect="1"/>
          </p:cNvPicPr>
          <p:nvPr/>
        </p:nvPicPr>
        <p:blipFill>
          <a:blip r:embed="rId4">
            <a:extLst>
              <a:ext uri="{28A0092B-C50C-407E-A947-70E740481C1C}">
                <a14:useLocalDpi xmlns:a14="http://schemas.microsoft.com/office/drawing/2010/main" val="0"/>
              </a:ext>
            </a:extLst>
          </a:blip>
          <a:srcRect t="8275" b="28444"/>
          <a:stretch>
            <a:fillRect/>
          </a:stretch>
        </p:blipFill>
        <p:spPr>
          <a:xfrm>
            <a:off x="12135183" y="68174"/>
            <a:ext cx="6024211" cy="4950613"/>
          </a:xfrm>
          <a:prstGeom prst="rect">
            <a:avLst/>
          </a:prstGeom>
        </p:spPr>
      </p:pic>
      <p:pic>
        <p:nvPicPr>
          <p:cNvPr id="11" name="Hình ảnh 10" descr="Ảnh có chứa tường, trong nhà, trần nhà, giày dép&#10;&#10;Nội dung do AI tạo ra có thể không chính xác.">
            <a:extLst>
              <a:ext uri="{FF2B5EF4-FFF2-40B4-BE49-F238E27FC236}">
                <a16:creationId xmlns:a16="http://schemas.microsoft.com/office/drawing/2014/main" id="{81B682C7-FFB8-14A0-A40A-31BD32A3296C}"/>
              </a:ext>
            </a:extLst>
          </p:cNvPr>
          <p:cNvPicPr>
            <a:picLocks noChangeAspect="1"/>
          </p:cNvPicPr>
          <p:nvPr/>
        </p:nvPicPr>
        <p:blipFill>
          <a:blip r:embed="rId5">
            <a:extLst>
              <a:ext uri="{28A0092B-C50C-407E-A947-70E740481C1C}">
                <a14:useLocalDpi xmlns:a14="http://schemas.microsoft.com/office/drawing/2010/main" val="0"/>
              </a:ext>
            </a:extLst>
          </a:blip>
          <a:srcRect t="36654" r="2" b="2"/>
          <a:stretch>
            <a:fillRect/>
          </a:stretch>
        </p:blipFill>
        <p:spPr>
          <a:xfrm>
            <a:off x="304800" y="5755562"/>
            <a:ext cx="5410200" cy="4282012"/>
          </a:xfrm>
          <a:prstGeom prst="rect">
            <a:avLst/>
          </a:prstGeom>
        </p:spPr>
      </p:pic>
      <p:pic>
        <p:nvPicPr>
          <p:cNvPr id="13" name="Hình ảnh 12" descr="Ảnh có chứa trang phục, giày dép, người, thang&#10;&#10;Nội dung do AI tạo ra có thể không chính xác.">
            <a:extLst>
              <a:ext uri="{FF2B5EF4-FFF2-40B4-BE49-F238E27FC236}">
                <a16:creationId xmlns:a16="http://schemas.microsoft.com/office/drawing/2014/main" id="{8AA2D366-8E42-3205-8DAD-5F0F797B947F}"/>
              </a:ext>
            </a:extLst>
          </p:cNvPr>
          <p:cNvPicPr>
            <a:picLocks noChangeAspect="1"/>
          </p:cNvPicPr>
          <p:nvPr/>
        </p:nvPicPr>
        <p:blipFill>
          <a:blip r:embed="rId6">
            <a:extLst>
              <a:ext uri="{28A0092B-C50C-407E-A947-70E740481C1C}">
                <a14:useLocalDpi xmlns:a14="http://schemas.microsoft.com/office/drawing/2010/main" val="0"/>
              </a:ext>
            </a:extLst>
          </a:blip>
          <a:srcRect t="3258" b="49552"/>
          <a:stretch>
            <a:fillRect/>
          </a:stretch>
        </p:blipFill>
        <p:spPr>
          <a:xfrm>
            <a:off x="6078474" y="5755561"/>
            <a:ext cx="5650022" cy="4282012"/>
          </a:xfrm>
          <a:prstGeom prst="rect">
            <a:avLst/>
          </a:prstGeom>
        </p:spPr>
      </p:pic>
      <p:pic>
        <p:nvPicPr>
          <p:cNvPr id="9" name="Hình ảnh 8" descr="Ảnh có chứa người, trang phục, tường, trong nhà&#10;&#10;Nội dung do AI tạo ra có thể không chính xác.">
            <a:extLst>
              <a:ext uri="{FF2B5EF4-FFF2-40B4-BE49-F238E27FC236}">
                <a16:creationId xmlns:a16="http://schemas.microsoft.com/office/drawing/2014/main" id="{006E5D1D-6491-FEDC-9485-5D3701A5F6E6}"/>
              </a:ext>
            </a:extLst>
          </p:cNvPr>
          <p:cNvPicPr>
            <a:picLocks noChangeAspect="1"/>
          </p:cNvPicPr>
          <p:nvPr/>
        </p:nvPicPr>
        <p:blipFill>
          <a:blip r:embed="rId7">
            <a:extLst>
              <a:ext uri="{28A0092B-C50C-407E-A947-70E740481C1C}">
                <a14:useLocalDpi xmlns:a14="http://schemas.microsoft.com/office/drawing/2010/main" val="0"/>
              </a:ext>
            </a:extLst>
          </a:blip>
          <a:srcRect t="33265" r="2" b="3391"/>
          <a:stretch>
            <a:fillRect/>
          </a:stretch>
        </p:blipFill>
        <p:spPr>
          <a:xfrm>
            <a:off x="12158229" y="5724834"/>
            <a:ext cx="6001165" cy="4282012"/>
          </a:xfrm>
          <a:prstGeom prst="rect">
            <a:avLst/>
          </a:prstGeom>
        </p:spPr>
      </p:pic>
      <p:sp>
        <p:nvSpPr>
          <p:cNvPr id="6" name="Tiêu đề phụ 5">
            <a:extLst>
              <a:ext uri="{FF2B5EF4-FFF2-40B4-BE49-F238E27FC236}">
                <a16:creationId xmlns:a16="http://schemas.microsoft.com/office/drawing/2014/main" id="{3B816E06-7A3F-66C6-B834-D89CA485CC63}"/>
              </a:ext>
            </a:extLst>
          </p:cNvPr>
          <p:cNvSpPr>
            <a:spLocks noGrp="1"/>
          </p:cNvSpPr>
          <p:nvPr>
            <p:ph type="subTitle" idx="1"/>
          </p:nvPr>
        </p:nvSpPr>
        <p:spPr>
          <a:xfrm>
            <a:off x="1905000" y="5143500"/>
            <a:ext cx="14325600" cy="612060"/>
          </a:xfrm>
        </p:spPr>
        <p:txBody>
          <a:bodyPr>
            <a:normAutofit/>
          </a:bodyPr>
          <a:lstStyle/>
          <a:p>
            <a:r>
              <a:rPr lang="vi-VN" sz="2800" i="1" dirty="0">
                <a:solidFill>
                  <a:schemeClr val="tx1">
                    <a:lumMod val="95000"/>
                    <a:lumOff val="5000"/>
                  </a:schemeClr>
                </a:solidFill>
              </a:rPr>
              <a:t>Bảo Trì Định Kỳ Cho </a:t>
            </a:r>
            <a:r>
              <a:rPr lang="en-US" sz="2800" i="1" dirty="0">
                <a:solidFill>
                  <a:schemeClr val="tx1">
                    <a:lumMod val="95000"/>
                    <a:lumOff val="5000"/>
                  </a:schemeClr>
                </a:solidFill>
              </a:rPr>
              <a:t>Công ty TNHH </a:t>
            </a:r>
            <a:r>
              <a:rPr lang="vi-VN" sz="2800" i="1" dirty="0">
                <a:solidFill>
                  <a:schemeClr val="tx1">
                    <a:lumMod val="95000"/>
                    <a:lumOff val="5000"/>
                  </a:schemeClr>
                </a:solidFill>
              </a:rPr>
              <a:t>S</a:t>
            </a:r>
            <a:r>
              <a:rPr lang="en-US" sz="2800" i="1" dirty="0" err="1">
                <a:solidFill>
                  <a:schemeClr val="tx1">
                    <a:lumMod val="95000"/>
                    <a:lumOff val="5000"/>
                  </a:schemeClr>
                </a:solidFill>
              </a:rPr>
              <a:t>ản</a:t>
            </a:r>
            <a:r>
              <a:rPr lang="en-US" sz="2800" i="1" dirty="0">
                <a:solidFill>
                  <a:schemeClr val="tx1">
                    <a:lumMod val="95000"/>
                    <a:lumOff val="5000"/>
                  </a:schemeClr>
                </a:solidFill>
              </a:rPr>
              <a:t> </a:t>
            </a:r>
            <a:r>
              <a:rPr lang="vi-VN" sz="2800" i="1" dirty="0">
                <a:solidFill>
                  <a:schemeClr val="tx1">
                    <a:lumMod val="95000"/>
                    <a:lumOff val="5000"/>
                  </a:schemeClr>
                </a:solidFill>
              </a:rPr>
              <a:t>X</a:t>
            </a:r>
            <a:r>
              <a:rPr lang="en-US" sz="2800" i="1" dirty="0" err="1">
                <a:solidFill>
                  <a:schemeClr val="tx1">
                    <a:lumMod val="95000"/>
                    <a:lumOff val="5000"/>
                  </a:schemeClr>
                </a:solidFill>
              </a:rPr>
              <a:t>uất</a:t>
            </a:r>
            <a:r>
              <a:rPr lang="en-US" sz="2800" i="1" dirty="0">
                <a:solidFill>
                  <a:schemeClr val="tx1">
                    <a:lumMod val="95000"/>
                    <a:lumOff val="5000"/>
                  </a:schemeClr>
                </a:solidFill>
              </a:rPr>
              <a:t> In Minh Mẫn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23A18FFE-CA08-AD0D-AB2C-847A20483FA3}"/>
              </a:ext>
            </a:extLst>
          </p:cNvPr>
          <p:cNvSpPr/>
          <p:nvPr/>
        </p:nvSpPr>
        <p:spPr>
          <a:xfrm>
            <a:off x="12290" y="-77069"/>
            <a:ext cx="18275710" cy="1027759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29" name="Hình ảnh 28" descr="Ảnh có chứa trang phục, tòa nhà, người, tường&#10;&#10;Nội dung do AI tạo ra có thể không chính xác.">
            <a:extLst>
              <a:ext uri="{FF2B5EF4-FFF2-40B4-BE49-F238E27FC236}">
                <a16:creationId xmlns:a16="http://schemas.microsoft.com/office/drawing/2014/main" id="{F0D398DD-7C4A-C293-A61E-EE934B566251}"/>
              </a:ext>
            </a:extLst>
          </p:cNvPr>
          <p:cNvPicPr>
            <a:picLocks noChangeAspect="1"/>
          </p:cNvPicPr>
          <p:nvPr/>
        </p:nvPicPr>
        <p:blipFill>
          <a:blip r:embed="rId2">
            <a:extLst>
              <a:ext uri="{28A0092B-C50C-407E-A947-70E740481C1C}">
                <a14:useLocalDpi xmlns:a14="http://schemas.microsoft.com/office/drawing/2010/main" val="0"/>
              </a:ext>
            </a:extLst>
          </a:blip>
          <a:srcRect l="6095" r="16265"/>
          <a:stretch>
            <a:fillRect/>
          </a:stretch>
        </p:blipFill>
        <p:spPr>
          <a:xfrm>
            <a:off x="-29497" y="-77069"/>
            <a:ext cx="4788310" cy="10372274"/>
          </a:xfrm>
          <a:prstGeom prst="rect">
            <a:avLst/>
          </a:prstGeom>
          <a:ln w="38100">
            <a:noFill/>
          </a:ln>
        </p:spPr>
      </p:pic>
      <p:pic>
        <p:nvPicPr>
          <p:cNvPr id="18" name="Hình ảnh 17" descr="Ảnh có chứa trang phục, người, ngoài trời, cây cối&#10;&#10;Nội dung do AI tạo ra có thể không chính xác.">
            <a:extLst>
              <a:ext uri="{FF2B5EF4-FFF2-40B4-BE49-F238E27FC236}">
                <a16:creationId xmlns:a16="http://schemas.microsoft.com/office/drawing/2014/main" id="{86FAEB7A-4A73-7727-B48D-146C43692010}"/>
              </a:ext>
            </a:extLst>
          </p:cNvPr>
          <p:cNvPicPr>
            <a:picLocks noChangeAspect="1"/>
          </p:cNvPicPr>
          <p:nvPr/>
        </p:nvPicPr>
        <p:blipFill>
          <a:blip r:embed="rId3">
            <a:extLst>
              <a:ext uri="{28A0092B-C50C-407E-A947-70E740481C1C}">
                <a14:useLocalDpi xmlns:a14="http://schemas.microsoft.com/office/drawing/2010/main" val="0"/>
              </a:ext>
            </a:extLst>
          </a:blip>
          <a:srcRect t="13216" r="2" b="24528"/>
          <a:stretch>
            <a:fillRect/>
          </a:stretch>
        </p:blipFill>
        <p:spPr>
          <a:xfrm>
            <a:off x="4758813" y="-38534"/>
            <a:ext cx="6818671" cy="5182033"/>
          </a:xfrm>
          <a:prstGeom prst="rect">
            <a:avLst/>
          </a:prstGeom>
          <a:ln w="38100">
            <a:noFill/>
          </a:ln>
        </p:spPr>
      </p:pic>
      <p:pic>
        <p:nvPicPr>
          <p:cNvPr id="27" name="Hình ảnh 26" descr="Ảnh có chứa người, trang phục, tường, Sạch sẽ&#10;&#10;Nội dung do AI tạo ra có thể không chính xác.">
            <a:extLst>
              <a:ext uri="{FF2B5EF4-FFF2-40B4-BE49-F238E27FC236}">
                <a16:creationId xmlns:a16="http://schemas.microsoft.com/office/drawing/2014/main" id="{E4873BE4-ED6B-C0C1-D702-C08AA2206D4E}"/>
              </a:ext>
            </a:extLst>
          </p:cNvPr>
          <p:cNvPicPr>
            <a:picLocks noChangeAspect="1"/>
          </p:cNvPicPr>
          <p:nvPr/>
        </p:nvPicPr>
        <p:blipFill>
          <a:blip r:embed="rId4">
            <a:extLst>
              <a:ext uri="{28A0092B-C50C-407E-A947-70E740481C1C}">
                <a14:useLocalDpi xmlns:a14="http://schemas.microsoft.com/office/drawing/2010/main" val="0"/>
              </a:ext>
            </a:extLst>
          </a:blip>
          <a:srcRect t="36543" r="2" b="1095"/>
          <a:stretch>
            <a:fillRect/>
          </a:stretch>
        </p:blipFill>
        <p:spPr>
          <a:xfrm>
            <a:off x="11582400" y="-77069"/>
            <a:ext cx="6725264" cy="5220568"/>
          </a:xfrm>
          <a:prstGeom prst="rect">
            <a:avLst/>
          </a:prstGeom>
          <a:ln w="38100">
            <a:noFill/>
          </a:ln>
        </p:spPr>
      </p:pic>
      <p:pic>
        <p:nvPicPr>
          <p:cNvPr id="21" name="Hình ảnh 20" descr="Ảnh có chứa trang phục, người, trong nhà, Thể dục thể chất&#10;&#10;Nội dung do AI tạo ra có thể không chính xác.">
            <a:extLst>
              <a:ext uri="{FF2B5EF4-FFF2-40B4-BE49-F238E27FC236}">
                <a16:creationId xmlns:a16="http://schemas.microsoft.com/office/drawing/2014/main" id="{5781194B-CBEB-9C1F-DFC3-A4D641AB8381}"/>
              </a:ext>
            </a:extLst>
          </p:cNvPr>
          <p:cNvPicPr>
            <a:picLocks noChangeAspect="1"/>
          </p:cNvPicPr>
          <p:nvPr/>
        </p:nvPicPr>
        <p:blipFill>
          <a:blip r:embed="rId5">
            <a:extLst>
              <a:ext uri="{28A0092B-C50C-407E-A947-70E740481C1C}">
                <a14:useLocalDpi xmlns:a14="http://schemas.microsoft.com/office/drawing/2010/main" val="0"/>
              </a:ext>
            </a:extLst>
          </a:blip>
          <a:srcRect t="37529" r="2" b="116"/>
          <a:stretch>
            <a:fillRect/>
          </a:stretch>
        </p:blipFill>
        <p:spPr>
          <a:xfrm>
            <a:off x="11582397" y="5848086"/>
            <a:ext cx="6725263" cy="4429516"/>
          </a:xfrm>
          <a:prstGeom prst="rect">
            <a:avLst/>
          </a:prstGeom>
          <a:ln w="38100">
            <a:noFill/>
          </a:ln>
        </p:spPr>
      </p:pic>
      <p:sp>
        <p:nvSpPr>
          <p:cNvPr id="3" name="Tiêu đề phụ 2">
            <a:extLst>
              <a:ext uri="{FF2B5EF4-FFF2-40B4-BE49-F238E27FC236}">
                <a16:creationId xmlns:a16="http://schemas.microsoft.com/office/drawing/2014/main" id="{FF908E88-F6F0-F385-064D-81807862B20C}"/>
              </a:ext>
            </a:extLst>
          </p:cNvPr>
          <p:cNvSpPr>
            <a:spLocks noGrp="1"/>
          </p:cNvSpPr>
          <p:nvPr>
            <p:ph type="subTitle" idx="1"/>
          </p:nvPr>
        </p:nvSpPr>
        <p:spPr>
          <a:xfrm>
            <a:off x="5715000" y="5316283"/>
            <a:ext cx="10972800" cy="568675"/>
          </a:xfrm>
        </p:spPr>
        <p:txBody>
          <a:bodyPr>
            <a:normAutofit lnSpcReduction="10000"/>
          </a:bodyPr>
          <a:lstStyle/>
          <a:p>
            <a:r>
              <a:rPr lang="vi-VN" dirty="0">
                <a:solidFill>
                  <a:schemeClr val="tx1">
                    <a:lumMod val="95000"/>
                    <a:lumOff val="5000"/>
                  </a:schemeClr>
                </a:solidFill>
              </a:rPr>
              <a:t>Bảo Trì Định </a:t>
            </a:r>
            <a:r>
              <a:rPr lang="vi-VN" sz="3500" dirty="0">
                <a:solidFill>
                  <a:schemeClr val="tx1">
                    <a:lumMod val="95000"/>
                    <a:lumOff val="5000"/>
                  </a:schemeClr>
                </a:solidFill>
              </a:rPr>
              <a:t>Kỳ</a:t>
            </a:r>
            <a:r>
              <a:rPr lang="vi-VN" dirty="0">
                <a:solidFill>
                  <a:schemeClr val="tx1">
                    <a:lumMod val="95000"/>
                    <a:lumOff val="5000"/>
                  </a:schemeClr>
                </a:solidFill>
              </a:rPr>
              <a:t> Cho Trường Cao Đẳng FPT</a:t>
            </a:r>
            <a:endParaRPr lang="en-US" dirty="0">
              <a:solidFill>
                <a:schemeClr val="tx1">
                  <a:lumMod val="95000"/>
                  <a:lumOff val="5000"/>
                </a:schemeClr>
              </a:solidFill>
            </a:endParaRPr>
          </a:p>
        </p:txBody>
      </p:sp>
      <p:pic>
        <p:nvPicPr>
          <p:cNvPr id="7" name="Hình ảnh 6" descr="Ảnh có chứa trang phục, người, văn bản, tường&#10;&#10;Nội dung do AI tạo ra có thể không chính xác.">
            <a:extLst>
              <a:ext uri="{FF2B5EF4-FFF2-40B4-BE49-F238E27FC236}">
                <a16:creationId xmlns:a16="http://schemas.microsoft.com/office/drawing/2014/main" id="{800CA395-2C82-3544-171B-1E815CD5F3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8813" y="5865689"/>
            <a:ext cx="6823587" cy="4429516"/>
          </a:xfrm>
          <a:prstGeom prst="rect">
            <a:avLst/>
          </a:prstGeom>
          <a:ln>
            <a:noFill/>
          </a:ln>
        </p:spPr>
      </p:pic>
    </p:spTree>
    <p:extLst>
      <p:ext uri="{BB962C8B-B14F-4D97-AF65-F5344CB8AC3E}">
        <p14:creationId xmlns:p14="http://schemas.microsoft.com/office/powerpoint/2010/main" val="2466185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644024" y="5634567"/>
            <a:ext cx="19384523" cy="4842931"/>
          </a:xfrm>
          <a:custGeom>
            <a:avLst/>
            <a:gdLst/>
            <a:ahLst/>
            <a:cxnLst/>
            <a:rect l="l" t="t" r="r" b="b"/>
            <a:pathLst>
              <a:path w="5023136" h="1107622">
                <a:moveTo>
                  <a:pt x="0" y="0"/>
                </a:moveTo>
                <a:lnTo>
                  <a:pt x="5023136" y="0"/>
                </a:lnTo>
                <a:lnTo>
                  <a:pt x="5023136" y="1107622"/>
                </a:lnTo>
                <a:lnTo>
                  <a:pt x="0" y="1107622"/>
                </a:lnTo>
                <a:close/>
              </a:path>
            </a:pathLst>
          </a:custGeom>
          <a:ln>
            <a:noFill/>
          </a:ln>
        </p:spPr>
        <p:style>
          <a:lnRef idx="1">
            <a:schemeClr val="accent1"/>
          </a:lnRef>
          <a:fillRef idx="2">
            <a:schemeClr val="accent1"/>
          </a:fillRef>
          <a:effectRef idx="1">
            <a:schemeClr val="accent1"/>
          </a:effectRef>
          <a:fontRef idx="minor">
            <a:schemeClr val="dk1"/>
          </a:fontRef>
        </p:style>
        <p:txBody>
          <a:bodyPr/>
          <a:lstStyle/>
          <a:p>
            <a:endParaRPr lang="en-US" dirty="0"/>
          </a:p>
        </p:txBody>
      </p:sp>
      <p:grpSp>
        <p:nvGrpSpPr>
          <p:cNvPr id="2" name="Group 2"/>
          <p:cNvGrpSpPr/>
          <p:nvPr/>
        </p:nvGrpSpPr>
        <p:grpSpPr>
          <a:xfrm>
            <a:off x="7171073" y="298238"/>
            <a:ext cx="3945854" cy="39458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7373"/>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592992" y="720157"/>
            <a:ext cx="3102015" cy="310201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p:spPr>
        <p:style>
          <a:lnRef idx="1">
            <a:schemeClr val="accent1"/>
          </a:lnRef>
          <a:fillRef idx="2">
            <a:schemeClr val="accent1"/>
          </a:fillRef>
          <a:effectRef idx="1">
            <a:schemeClr val="accent1"/>
          </a:effectRef>
          <a:fontRef idx="minor">
            <a:schemeClr val="dk1"/>
          </a:fontRef>
        </p:style>
        <p:txBody>
          <a:bodyPr/>
          <a:lstStyle/>
          <a:p>
            <a:endParaRPr lang="en-US" dirty="0"/>
          </a:p>
        </p:txBody>
      </p:sp>
      <p:sp>
        <p:nvSpPr>
          <p:cNvPr id="11" name="AutoShape 11"/>
          <p:cNvSpPr/>
          <p:nvPr/>
        </p:nvSpPr>
        <p:spPr>
          <a:xfrm flipV="1">
            <a:off x="8760320" y="4610100"/>
            <a:ext cx="767360" cy="0"/>
          </a:xfrm>
          <a:prstGeom prst="line">
            <a:avLst/>
          </a:prstGeom>
          <a:ln w="38100" cap="flat">
            <a:solidFill>
              <a:srgbClr val="737373"/>
            </a:solidFill>
            <a:prstDash val="solid"/>
            <a:headEnd type="none" w="sm" len="sm"/>
            <a:tailEnd type="none" w="sm" len="sm"/>
          </a:ln>
        </p:spPr>
        <p:txBody>
          <a:bodyPr/>
          <a:lstStyle/>
          <a:p>
            <a:endParaRPr lang="en-US"/>
          </a:p>
        </p:txBody>
      </p:sp>
      <p:sp>
        <p:nvSpPr>
          <p:cNvPr id="12" name="AutoShape 12"/>
          <p:cNvSpPr/>
          <p:nvPr/>
        </p:nvSpPr>
        <p:spPr>
          <a:xfrm flipV="1">
            <a:off x="2178221" y="4976109"/>
            <a:ext cx="13783253" cy="22833"/>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endParaRPr lang="en-US"/>
          </a:p>
        </p:txBody>
      </p:sp>
      <p:sp>
        <p:nvSpPr>
          <p:cNvPr id="13" name="AutoShape 13"/>
          <p:cNvSpPr/>
          <p:nvPr/>
        </p:nvSpPr>
        <p:spPr>
          <a:xfrm rot="5400000">
            <a:off x="1477147" y="5691360"/>
            <a:ext cx="1402137" cy="0"/>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endParaRPr lang="en-US"/>
          </a:p>
        </p:txBody>
      </p:sp>
      <p:sp>
        <p:nvSpPr>
          <p:cNvPr id="14" name="AutoShape 14"/>
          <p:cNvSpPr/>
          <p:nvPr/>
        </p:nvSpPr>
        <p:spPr>
          <a:xfrm rot="5400000">
            <a:off x="15260405" y="5659960"/>
            <a:ext cx="1402137" cy="0"/>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endParaRPr lang="en-US" dirty="0"/>
          </a:p>
        </p:txBody>
      </p:sp>
      <p:sp>
        <p:nvSpPr>
          <p:cNvPr id="15" name="AutoShape 15"/>
          <p:cNvSpPr/>
          <p:nvPr/>
        </p:nvSpPr>
        <p:spPr>
          <a:xfrm rot="5400000">
            <a:off x="6130211" y="5677178"/>
            <a:ext cx="1402137" cy="0"/>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endParaRPr lang="en-US"/>
          </a:p>
        </p:txBody>
      </p:sp>
      <p:sp>
        <p:nvSpPr>
          <p:cNvPr id="16" name="AutoShape 16"/>
          <p:cNvSpPr/>
          <p:nvPr/>
        </p:nvSpPr>
        <p:spPr>
          <a:xfrm rot="5400000">
            <a:off x="10914600" y="5677178"/>
            <a:ext cx="1402137" cy="0"/>
          </a:xfrm>
          <a:prstGeom prst="line">
            <a:avLst/>
          </a:prstGeom>
          <a:ln w="38100" cap="flat">
            <a:solidFill>
              <a:srgbClr val="737373"/>
            </a:solidFill>
            <a:prstDash val="solid"/>
            <a:headEnd type="none" w="sm" len="sm"/>
            <a:tailEnd type="none" w="sm" len="sm"/>
          </a:ln>
        </p:spPr>
        <p:txBody>
          <a:bodyPr/>
          <a:lstStyle/>
          <a:p>
            <a:endParaRPr lang="en-US"/>
          </a:p>
        </p:txBody>
      </p:sp>
      <p:grpSp>
        <p:nvGrpSpPr>
          <p:cNvPr id="17" name="Group 17"/>
          <p:cNvGrpSpPr/>
          <p:nvPr/>
        </p:nvGrpSpPr>
        <p:grpSpPr>
          <a:xfrm>
            <a:off x="1830039" y="6303973"/>
            <a:ext cx="814963" cy="81496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9" name="TextBox 19"/>
            <p:cNvSpPr txBox="1"/>
            <p:nvPr/>
          </p:nvSpPr>
          <p:spPr>
            <a:xfrm>
              <a:off x="76200" y="38100"/>
              <a:ext cx="660400" cy="698500"/>
            </a:xfrm>
            <a:prstGeom prst="rect">
              <a:avLst/>
            </a:prstGeom>
          </p:spPr>
          <p:txBody>
            <a:bodyPr lIns="55556" tIns="55556" rIns="55556" bIns="55556" rtlCol="0" anchor="ctr"/>
            <a:lstStyle/>
            <a:p>
              <a:pPr algn="ctr">
                <a:lnSpc>
                  <a:spcPts val="2659"/>
                </a:lnSpc>
              </a:pPr>
              <a:endParaRPr/>
            </a:p>
          </p:txBody>
        </p:sp>
      </p:grpSp>
      <p:grpSp>
        <p:nvGrpSpPr>
          <p:cNvPr id="20" name="Group 20"/>
          <p:cNvGrpSpPr/>
          <p:nvPr/>
        </p:nvGrpSpPr>
        <p:grpSpPr>
          <a:xfrm>
            <a:off x="6451823" y="6330769"/>
            <a:ext cx="814963" cy="81496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2" name="TextBox 22"/>
            <p:cNvSpPr txBox="1"/>
            <p:nvPr/>
          </p:nvSpPr>
          <p:spPr>
            <a:xfrm>
              <a:off x="76200" y="38100"/>
              <a:ext cx="660400" cy="698500"/>
            </a:xfrm>
            <a:prstGeom prst="rect">
              <a:avLst/>
            </a:prstGeom>
          </p:spPr>
          <p:txBody>
            <a:bodyPr lIns="55556" tIns="55556" rIns="55556" bIns="55556" rtlCol="0" anchor="ctr"/>
            <a:lstStyle/>
            <a:p>
              <a:pPr algn="ctr">
                <a:lnSpc>
                  <a:spcPts val="2659"/>
                </a:lnSpc>
              </a:pPr>
              <a:endParaRPr/>
            </a:p>
          </p:txBody>
        </p:sp>
      </p:grpSp>
      <p:grpSp>
        <p:nvGrpSpPr>
          <p:cNvPr id="23" name="Group 23"/>
          <p:cNvGrpSpPr/>
          <p:nvPr/>
        </p:nvGrpSpPr>
        <p:grpSpPr>
          <a:xfrm>
            <a:off x="11205108" y="6303973"/>
            <a:ext cx="814963" cy="814963"/>
            <a:chOff x="-18873" y="-14144"/>
            <a:chExt cx="812800" cy="812800"/>
          </a:xfrm>
        </p:grpSpPr>
        <p:sp>
          <p:nvSpPr>
            <p:cNvPr id="24" name="Freeform 24"/>
            <p:cNvSpPr/>
            <p:nvPr/>
          </p:nvSpPr>
          <p:spPr>
            <a:xfrm>
              <a:off x="-18873" y="-1414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dirty="0"/>
            </a:p>
          </p:txBody>
        </p:sp>
        <p:sp>
          <p:nvSpPr>
            <p:cNvPr id="25" name="TextBox 25"/>
            <p:cNvSpPr txBox="1"/>
            <p:nvPr/>
          </p:nvSpPr>
          <p:spPr>
            <a:xfrm>
              <a:off x="76200" y="38100"/>
              <a:ext cx="660400" cy="698500"/>
            </a:xfrm>
            <a:prstGeom prst="rect">
              <a:avLst/>
            </a:prstGeom>
          </p:spPr>
          <p:txBody>
            <a:bodyPr lIns="55556" tIns="55556" rIns="55556" bIns="55556" rtlCol="0" anchor="ctr"/>
            <a:lstStyle/>
            <a:p>
              <a:pPr algn="ctr">
                <a:lnSpc>
                  <a:spcPts val="2659"/>
                </a:lnSpc>
              </a:pPr>
              <a:endParaRPr/>
            </a:p>
          </p:txBody>
        </p:sp>
      </p:grpSp>
      <p:grpSp>
        <p:nvGrpSpPr>
          <p:cNvPr id="26" name="Group 26"/>
          <p:cNvGrpSpPr/>
          <p:nvPr/>
        </p:nvGrpSpPr>
        <p:grpSpPr>
          <a:xfrm>
            <a:off x="15554355" y="6299052"/>
            <a:ext cx="814963" cy="81496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dirty="0"/>
            </a:p>
          </p:txBody>
        </p:sp>
        <p:sp>
          <p:nvSpPr>
            <p:cNvPr id="28" name="TextBox 28"/>
            <p:cNvSpPr txBox="1"/>
            <p:nvPr/>
          </p:nvSpPr>
          <p:spPr>
            <a:xfrm>
              <a:off x="76200" y="38100"/>
              <a:ext cx="660400" cy="698500"/>
            </a:xfrm>
            <a:prstGeom prst="rect">
              <a:avLst/>
            </a:prstGeom>
          </p:spPr>
          <p:txBody>
            <a:bodyPr lIns="55556" tIns="55556" rIns="55556" bIns="55556" rtlCol="0" anchor="ctr"/>
            <a:lstStyle/>
            <a:p>
              <a:pPr algn="ctr">
                <a:lnSpc>
                  <a:spcPts val="2659"/>
                </a:lnSpc>
              </a:pPr>
              <a:endParaRPr/>
            </a:p>
          </p:txBody>
        </p:sp>
      </p:grpSp>
      <p:sp>
        <p:nvSpPr>
          <p:cNvPr id="29" name="Freeform 29"/>
          <p:cNvSpPr/>
          <p:nvPr/>
        </p:nvSpPr>
        <p:spPr>
          <a:xfrm>
            <a:off x="1960792" y="6446201"/>
            <a:ext cx="564370" cy="530508"/>
          </a:xfrm>
          <a:custGeom>
            <a:avLst/>
            <a:gdLst/>
            <a:ahLst/>
            <a:cxnLst/>
            <a:rect l="l" t="t" r="r" b="b"/>
            <a:pathLst>
              <a:path w="564370" h="530508">
                <a:moveTo>
                  <a:pt x="0" y="0"/>
                </a:moveTo>
                <a:lnTo>
                  <a:pt x="564370" y="0"/>
                </a:lnTo>
                <a:lnTo>
                  <a:pt x="564370" y="530508"/>
                </a:lnTo>
                <a:lnTo>
                  <a:pt x="0" y="530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0"/>
          <p:cNvSpPr/>
          <p:nvPr/>
        </p:nvSpPr>
        <p:spPr>
          <a:xfrm>
            <a:off x="6597911" y="6512936"/>
            <a:ext cx="522785" cy="507577"/>
          </a:xfrm>
          <a:custGeom>
            <a:avLst/>
            <a:gdLst/>
            <a:ahLst/>
            <a:cxnLst/>
            <a:rect l="l" t="t" r="r" b="b"/>
            <a:pathLst>
              <a:path w="522785" h="507577">
                <a:moveTo>
                  <a:pt x="0" y="0"/>
                </a:moveTo>
                <a:lnTo>
                  <a:pt x="522785" y="0"/>
                </a:lnTo>
                <a:lnTo>
                  <a:pt x="522785" y="507577"/>
                </a:lnTo>
                <a:lnTo>
                  <a:pt x="0" y="507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Freeform 31"/>
          <p:cNvSpPr/>
          <p:nvPr/>
        </p:nvSpPr>
        <p:spPr>
          <a:xfrm>
            <a:off x="11358910" y="6475025"/>
            <a:ext cx="563408" cy="463019"/>
          </a:xfrm>
          <a:custGeom>
            <a:avLst/>
            <a:gdLst/>
            <a:ahLst/>
            <a:cxnLst/>
            <a:rect l="l" t="t" r="r" b="b"/>
            <a:pathLst>
              <a:path w="563408" h="463019">
                <a:moveTo>
                  <a:pt x="0" y="0"/>
                </a:moveTo>
                <a:lnTo>
                  <a:pt x="563409" y="0"/>
                </a:lnTo>
                <a:lnTo>
                  <a:pt x="563409" y="463019"/>
                </a:lnTo>
                <a:lnTo>
                  <a:pt x="0" y="4630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32" name="Freeform 32"/>
          <p:cNvSpPr/>
          <p:nvPr/>
        </p:nvSpPr>
        <p:spPr>
          <a:xfrm>
            <a:off x="15697111" y="6420120"/>
            <a:ext cx="522564" cy="515914"/>
          </a:xfrm>
          <a:custGeom>
            <a:avLst/>
            <a:gdLst/>
            <a:ahLst/>
            <a:cxnLst/>
            <a:rect l="l" t="t" r="r" b="b"/>
            <a:pathLst>
              <a:path w="522564" h="515914">
                <a:moveTo>
                  <a:pt x="0" y="0"/>
                </a:moveTo>
                <a:lnTo>
                  <a:pt x="522565" y="0"/>
                </a:lnTo>
                <a:lnTo>
                  <a:pt x="522565" y="515914"/>
                </a:lnTo>
                <a:lnTo>
                  <a:pt x="0" y="5159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33" name="TextBox 33"/>
          <p:cNvSpPr txBox="1"/>
          <p:nvPr/>
        </p:nvSpPr>
        <p:spPr>
          <a:xfrm>
            <a:off x="7592992" y="2019300"/>
            <a:ext cx="3102014" cy="561144"/>
          </a:xfrm>
          <a:prstGeom prst="rect">
            <a:avLst/>
          </a:prstGeom>
        </p:spPr>
        <p:txBody>
          <a:bodyPr wrap="square" lIns="0" tIns="0" rIns="0" bIns="0" rtlCol="0" anchor="t">
            <a:spAutoFit/>
          </a:bodyPr>
          <a:lstStyle/>
          <a:p>
            <a:pPr algn="ctr">
              <a:lnSpc>
                <a:spcPts val="4200"/>
              </a:lnSpc>
            </a:pPr>
            <a:r>
              <a:rPr lang="vi-VN" sz="4400" dirty="0">
                <a:solidFill>
                  <a:srgbClr val="000000"/>
                </a:solidFill>
                <a:latin typeface="Aptos Black" panose="020B0004020202020204" pitchFamily="34" charset="0"/>
                <a:ea typeface="Archivo Black"/>
                <a:cs typeface="Archivo Black"/>
                <a:sym typeface="Archivo Black"/>
              </a:rPr>
              <a:t>GIÁM ĐỐC</a:t>
            </a:r>
            <a:endParaRPr lang="en-US" sz="4400" dirty="0">
              <a:solidFill>
                <a:srgbClr val="000000"/>
              </a:solidFill>
              <a:latin typeface="Aptos Black" panose="020B0004020202020204" pitchFamily="34" charset="0"/>
              <a:ea typeface="Archivo Black"/>
              <a:cs typeface="Archivo Black"/>
              <a:sym typeface="Archivo Black"/>
            </a:endParaRPr>
          </a:p>
        </p:txBody>
      </p:sp>
      <p:sp>
        <p:nvSpPr>
          <p:cNvPr id="34" name="TextBox 34"/>
          <p:cNvSpPr txBox="1"/>
          <p:nvPr/>
        </p:nvSpPr>
        <p:spPr>
          <a:xfrm>
            <a:off x="175683" y="7273856"/>
            <a:ext cx="4300001" cy="746856"/>
          </a:xfrm>
          <a:prstGeom prst="rect">
            <a:avLst/>
          </a:prstGeom>
        </p:spPr>
        <p:txBody>
          <a:bodyPr wrap="square" lIns="0" tIns="0" rIns="0" bIns="0" rtlCol="0" anchor="t">
            <a:spAutoFit/>
          </a:bodyPr>
          <a:lstStyle/>
          <a:p>
            <a:pPr algn="ctr">
              <a:lnSpc>
                <a:spcPts val="2843"/>
              </a:lnSpc>
            </a:pPr>
            <a:r>
              <a:rPr lang="vi-VN" sz="2843" dirty="0">
                <a:solidFill>
                  <a:srgbClr val="000000"/>
                </a:solidFill>
                <a:ea typeface="Archivo Black"/>
                <a:cs typeface="Archivo Black"/>
                <a:sym typeface="Archivo Black"/>
              </a:rPr>
              <a:t>BỘ PHẬN QUẢN LÍ</a:t>
            </a:r>
          </a:p>
          <a:p>
            <a:pPr algn="ctr">
              <a:lnSpc>
                <a:spcPts val="2843"/>
              </a:lnSpc>
            </a:pPr>
            <a:r>
              <a:rPr lang="vi-VN" sz="2843" dirty="0">
                <a:solidFill>
                  <a:srgbClr val="000000"/>
                </a:solidFill>
                <a:ea typeface="Archivo Black"/>
                <a:cs typeface="Archivo Black"/>
                <a:sym typeface="Archivo Black"/>
              </a:rPr>
              <a:t>&amp; KĨ THUẬT</a:t>
            </a:r>
            <a:endParaRPr lang="en-US" sz="2843" dirty="0">
              <a:solidFill>
                <a:srgbClr val="000000"/>
              </a:solidFill>
              <a:ea typeface="Archivo Black"/>
              <a:cs typeface="Archivo Black"/>
              <a:sym typeface="Archivo Black"/>
            </a:endParaRPr>
          </a:p>
        </p:txBody>
      </p:sp>
      <p:sp>
        <p:nvSpPr>
          <p:cNvPr id="35" name="TextBox 35"/>
          <p:cNvSpPr txBox="1"/>
          <p:nvPr/>
        </p:nvSpPr>
        <p:spPr>
          <a:xfrm>
            <a:off x="5385893" y="7380916"/>
            <a:ext cx="3510887" cy="366319"/>
          </a:xfrm>
          <a:prstGeom prst="rect">
            <a:avLst/>
          </a:prstGeom>
        </p:spPr>
        <p:txBody>
          <a:bodyPr lIns="0" tIns="0" rIns="0" bIns="0" rtlCol="0" anchor="t">
            <a:spAutoFit/>
          </a:bodyPr>
          <a:lstStyle/>
          <a:p>
            <a:pPr algn="ctr">
              <a:lnSpc>
                <a:spcPts val="2843"/>
              </a:lnSpc>
            </a:pPr>
            <a:r>
              <a:rPr lang="vi-VN" sz="2843" dirty="0">
                <a:solidFill>
                  <a:srgbClr val="000000"/>
                </a:solidFill>
                <a:ea typeface="Archivo Black"/>
                <a:cs typeface="Archivo Black"/>
                <a:sym typeface="Archivo Black"/>
              </a:rPr>
              <a:t>TỔNG ĐÀI VIÊN </a:t>
            </a:r>
            <a:endParaRPr lang="en-US" sz="2843" dirty="0">
              <a:solidFill>
                <a:srgbClr val="000000"/>
              </a:solidFill>
              <a:ea typeface="Archivo Black"/>
              <a:cs typeface="Archivo Black"/>
              <a:sym typeface="Archivo Black"/>
            </a:endParaRPr>
          </a:p>
        </p:txBody>
      </p:sp>
      <p:sp>
        <p:nvSpPr>
          <p:cNvPr id="36" name="TextBox 36"/>
          <p:cNvSpPr txBox="1"/>
          <p:nvPr/>
        </p:nvSpPr>
        <p:spPr>
          <a:xfrm>
            <a:off x="15011400" y="7310024"/>
            <a:ext cx="2040856" cy="366319"/>
          </a:xfrm>
          <a:prstGeom prst="rect">
            <a:avLst/>
          </a:prstGeom>
        </p:spPr>
        <p:txBody>
          <a:bodyPr wrap="square" lIns="0" tIns="0" rIns="0" bIns="0" rtlCol="0" anchor="t">
            <a:spAutoFit/>
          </a:bodyPr>
          <a:lstStyle/>
          <a:p>
            <a:pPr algn="ctr">
              <a:lnSpc>
                <a:spcPts val="2843"/>
              </a:lnSpc>
            </a:pPr>
            <a:r>
              <a:rPr lang="vi-VN" sz="2843" dirty="0">
                <a:solidFill>
                  <a:srgbClr val="000000"/>
                </a:solidFill>
                <a:ea typeface="Archivo Black"/>
                <a:cs typeface="Archivo Black"/>
                <a:sym typeface="Archivo Black"/>
              </a:rPr>
              <a:t>KẾ TOÁN</a:t>
            </a:r>
            <a:endParaRPr lang="en-US" sz="2843" dirty="0">
              <a:solidFill>
                <a:srgbClr val="000000"/>
              </a:solidFill>
              <a:ea typeface="Archivo Black"/>
              <a:cs typeface="Archivo Black"/>
              <a:sym typeface="Archivo Black"/>
            </a:endParaRPr>
          </a:p>
        </p:txBody>
      </p:sp>
      <p:sp>
        <p:nvSpPr>
          <p:cNvPr id="37" name="TextBox 37"/>
          <p:cNvSpPr txBox="1"/>
          <p:nvPr/>
        </p:nvSpPr>
        <p:spPr>
          <a:xfrm>
            <a:off x="10287000" y="7380916"/>
            <a:ext cx="2819400" cy="370614"/>
          </a:xfrm>
          <a:prstGeom prst="rect">
            <a:avLst/>
          </a:prstGeom>
        </p:spPr>
        <p:txBody>
          <a:bodyPr wrap="square" lIns="0" tIns="0" rIns="0" bIns="0" rtlCol="0" anchor="t">
            <a:spAutoFit/>
          </a:bodyPr>
          <a:lstStyle/>
          <a:p>
            <a:pPr algn="ctr">
              <a:lnSpc>
                <a:spcPts val="2843"/>
              </a:lnSpc>
            </a:pPr>
            <a:r>
              <a:rPr lang="vi-VN" sz="2843" dirty="0">
                <a:solidFill>
                  <a:srgbClr val="000000"/>
                </a:solidFill>
                <a:ea typeface="Archivo Black"/>
                <a:cs typeface="Archivo Black"/>
                <a:sym typeface="Archivo Black"/>
              </a:rPr>
              <a:t>MARKETING</a:t>
            </a:r>
            <a:endParaRPr lang="en-US" sz="2843" dirty="0">
              <a:solidFill>
                <a:srgbClr val="000000"/>
              </a:solidFill>
              <a:ea typeface="Archivo Black"/>
              <a:cs typeface="Archivo Black"/>
              <a:sym typeface="Archivo Black"/>
            </a:endParaRPr>
          </a:p>
        </p:txBody>
      </p:sp>
      <p:sp>
        <p:nvSpPr>
          <p:cNvPr id="43" name="Tiêu đề 42">
            <a:extLst>
              <a:ext uri="{FF2B5EF4-FFF2-40B4-BE49-F238E27FC236}">
                <a16:creationId xmlns:a16="http://schemas.microsoft.com/office/drawing/2014/main" id="{AC415162-9393-EBFF-FCF4-A7DE147A4180}"/>
              </a:ext>
            </a:extLst>
          </p:cNvPr>
          <p:cNvSpPr>
            <a:spLocks noGrp="1"/>
          </p:cNvSpPr>
          <p:nvPr>
            <p:ph type="ctrTitle"/>
          </p:nvPr>
        </p:nvSpPr>
        <p:spPr>
          <a:xfrm>
            <a:off x="326756" y="-501124"/>
            <a:ext cx="5380284" cy="2736020"/>
          </a:xfrm>
        </p:spPr>
        <p:txBody>
          <a:bodyPr>
            <a:normAutofit/>
          </a:bodyPr>
          <a:lstStyle/>
          <a:p>
            <a:pPr marL="1143000" indent="-1143000" algn="l">
              <a:buFont typeface="+mj-lt"/>
              <a:buAutoNum type="romanUcPeriod" startAt="5"/>
            </a:pPr>
            <a:r>
              <a:rPr lang="vi-VN" sz="6600" dirty="0">
                <a:latin typeface="Aptos Black" panose="020B0004020202020204" pitchFamily="34" charset="0"/>
              </a:rPr>
              <a:t>SƠ ĐỒ NHÂN SỰ  </a:t>
            </a:r>
            <a:endParaRPr lang="en-US" sz="6600" dirty="0">
              <a:latin typeface="Aptos Black" panose="020B0004020202020204" pitchFamily="34" charset="0"/>
            </a:endParaRPr>
          </a:p>
        </p:txBody>
      </p:sp>
      <p:sp>
        <p:nvSpPr>
          <p:cNvPr id="58" name="Tiêu đề phụ 57">
            <a:extLst>
              <a:ext uri="{FF2B5EF4-FFF2-40B4-BE49-F238E27FC236}">
                <a16:creationId xmlns:a16="http://schemas.microsoft.com/office/drawing/2014/main" id="{ADE74ADA-349D-8E92-F5A8-4312D336C41D}"/>
              </a:ext>
            </a:extLst>
          </p:cNvPr>
          <p:cNvSpPr>
            <a:spLocks noGrp="1"/>
          </p:cNvSpPr>
          <p:nvPr>
            <p:ph type="subTitle" idx="1"/>
          </p:nvPr>
        </p:nvSpPr>
        <p:spPr>
          <a:xfrm rot="10800000" flipV="1">
            <a:off x="609165" y="8096663"/>
            <a:ext cx="3509824" cy="1771238"/>
          </a:xfrm>
        </p:spPr>
        <p:txBody>
          <a:bodyPr>
            <a:normAutofit/>
          </a:bodyPr>
          <a:lstStyle/>
          <a:p>
            <a:pPr>
              <a:lnSpc>
                <a:spcPct val="150000"/>
              </a:lnSpc>
            </a:pPr>
            <a:r>
              <a:rPr lang="vi-VN" sz="2400" dirty="0"/>
              <a:t>Xử lí về bộ phận sửa chữa kĩ thuật </a:t>
            </a:r>
            <a:endParaRPr lang="en-US" sz="2400" dirty="0"/>
          </a:p>
        </p:txBody>
      </p:sp>
      <p:cxnSp>
        <p:nvCxnSpPr>
          <p:cNvPr id="46" name="Đường nối Thẳng 45">
            <a:extLst>
              <a:ext uri="{FF2B5EF4-FFF2-40B4-BE49-F238E27FC236}">
                <a16:creationId xmlns:a16="http://schemas.microsoft.com/office/drawing/2014/main" id="{C20D50FC-36DA-E4BC-45B5-DA9C256001EB}"/>
              </a:ext>
            </a:extLst>
          </p:cNvPr>
          <p:cNvCxnSpPr>
            <a:cxnSpLocks/>
          </p:cNvCxnSpPr>
          <p:nvPr/>
        </p:nvCxnSpPr>
        <p:spPr>
          <a:xfrm>
            <a:off x="1524000" y="2400300"/>
            <a:ext cx="4267198" cy="0"/>
          </a:xfrm>
          <a:prstGeom prst="line">
            <a:avLst/>
          </a:prstGeom>
        </p:spPr>
        <p:style>
          <a:lnRef idx="2">
            <a:schemeClr val="dk1"/>
          </a:lnRef>
          <a:fillRef idx="0">
            <a:schemeClr val="dk1"/>
          </a:fillRef>
          <a:effectRef idx="1">
            <a:schemeClr val="dk1"/>
          </a:effectRef>
          <a:fontRef idx="minor">
            <a:schemeClr val="tx1"/>
          </a:fontRef>
        </p:style>
      </p:cxnSp>
      <p:sp>
        <p:nvSpPr>
          <p:cNvPr id="62" name="Hộp Văn bản 61">
            <a:extLst>
              <a:ext uri="{FF2B5EF4-FFF2-40B4-BE49-F238E27FC236}">
                <a16:creationId xmlns:a16="http://schemas.microsoft.com/office/drawing/2014/main" id="{F7EF013F-33EF-5DFC-F847-B9596C348229}"/>
              </a:ext>
            </a:extLst>
          </p:cNvPr>
          <p:cNvSpPr txBox="1"/>
          <p:nvPr/>
        </p:nvSpPr>
        <p:spPr>
          <a:xfrm rot="10800000" flipV="1">
            <a:off x="5029200" y="8096663"/>
            <a:ext cx="4038600" cy="1697644"/>
          </a:xfrm>
          <a:prstGeom prst="rect">
            <a:avLst/>
          </a:prstGeom>
          <a:noFill/>
        </p:spPr>
        <p:txBody>
          <a:bodyPr wrap="square">
            <a:spAutoFit/>
          </a:bodyPr>
          <a:lstStyle/>
          <a:p>
            <a:pPr algn="ctr">
              <a:lnSpc>
                <a:spcPct val="150000"/>
              </a:lnSpc>
            </a:pPr>
            <a:r>
              <a:rPr lang="vi-VN" sz="2400" dirty="0"/>
              <a:t>Bộ phận </a:t>
            </a:r>
            <a:r>
              <a:rPr lang="vi-VN" sz="2400" dirty="0" err="1"/>
              <a:t>hotline</a:t>
            </a:r>
            <a:r>
              <a:rPr lang="vi-VN" sz="2400" dirty="0"/>
              <a:t> , chăm sóc khách hàng &amp; gửi đơn cho quản lí</a:t>
            </a:r>
            <a:endParaRPr lang="en-US" sz="2400" dirty="0"/>
          </a:p>
        </p:txBody>
      </p:sp>
      <p:sp>
        <p:nvSpPr>
          <p:cNvPr id="64" name="Hộp Văn bản 63">
            <a:extLst>
              <a:ext uri="{FF2B5EF4-FFF2-40B4-BE49-F238E27FC236}">
                <a16:creationId xmlns:a16="http://schemas.microsoft.com/office/drawing/2014/main" id="{672F2B0B-ABC7-2999-4761-782F8539F869}"/>
              </a:ext>
            </a:extLst>
          </p:cNvPr>
          <p:cNvSpPr txBox="1"/>
          <p:nvPr/>
        </p:nvSpPr>
        <p:spPr>
          <a:xfrm>
            <a:off x="9664140" y="8063099"/>
            <a:ext cx="3980793" cy="1697644"/>
          </a:xfrm>
          <a:prstGeom prst="rect">
            <a:avLst/>
          </a:prstGeom>
          <a:noFill/>
        </p:spPr>
        <p:txBody>
          <a:bodyPr wrap="square">
            <a:spAutoFit/>
          </a:bodyPr>
          <a:lstStyle/>
          <a:p>
            <a:pPr algn="ctr">
              <a:lnSpc>
                <a:spcPct val="150000"/>
              </a:lnSpc>
            </a:pPr>
            <a:r>
              <a:rPr lang="vi-VN" sz="2400" dirty="0"/>
              <a:t>Chạy quảng cáo &amp; xử lí những vấn về </a:t>
            </a:r>
            <a:r>
              <a:rPr lang="vi-VN" sz="2400" dirty="0" err="1"/>
              <a:t>wed</a:t>
            </a:r>
            <a:r>
              <a:rPr lang="vi-VN" sz="2400" dirty="0"/>
              <a:t> của công ty</a:t>
            </a:r>
            <a:endParaRPr lang="en-US" sz="2400" dirty="0"/>
          </a:p>
        </p:txBody>
      </p:sp>
      <p:sp>
        <p:nvSpPr>
          <p:cNvPr id="66" name="Hộp Văn bản 65">
            <a:extLst>
              <a:ext uri="{FF2B5EF4-FFF2-40B4-BE49-F238E27FC236}">
                <a16:creationId xmlns:a16="http://schemas.microsoft.com/office/drawing/2014/main" id="{E1FE7EF9-E6BA-BF31-6CE4-E4AC653D96A4}"/>
              </a:ext>
            </a:extLst>
          </p:cNvPr>
          <p:cNvSpPr txBox="1"/>
          <p:nvPr/>
        </p:nvSpPr>
        <p:spPr>
          <a:xfrm flipH="1">
            <a:off x="14782799" y="8096662"/>
            <a:ext cx="2896036" cy="1697644"/>
          </a:xfrm>
          <a:prstGeom prst="rect">
            <a:avLst/>
          </a:prstGeom>
          <a:noFill/>
        </p:spPr>
        <p:txBody>
          <a:bodyPr wrap="square">
            <a:spAutoFit/>
          </a:bodyPr>
          <a:lstStyle/>
          <a:p>
            <a:pPr algn="ctr">
              <a:lnSpc>
                <a:spcPct val="150000"/>
              </a:lnSpc>
            </a:pPr>
            <a:r>
              <a:rPr lang="vi-VN" sz="2400" dirty="0"/>
              <a:t>Xử lí sổ sách &amp; xuất hóa đơn &amp; ngân sách công ty</a:t>
            </a:r>
            <a:endParaRPr lang="en-US" sz="2400" dirty="0"/>
          </a:p>
        </p:txBody>
      </p:sp>
      <p:pic>
        <p:nvPicPr>
          <p:cNvPr id="38" name="Hình ảnh 37" descr="Ảnh có chứa văn bản, Phông chữ, Đồ họa, đồng hồ">
            <a:extLst>
              <a:ext uri="{FF2B5EF4-FFF2-40B4-BE49-F238E27FC236}">
                <a16:creationId xmlns:a16="http://schemas.microsoft.com/office/drawing/2014/main" id="{450C7D94-88B6-BC98-80D5-779B8C1CCD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925800" y="114300"/>
            <a:ext cx="2134010" cy="80489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523479" y="-597853"/>
            <a:ext cx="574746" cy="10920495"/>
            <a:chOff x="0" y="0"/>
            <a:chExt cx="151373" cy="2876180"/>
          </a:xfrm>
        </p:grpSpPr>
        <p:sp>
          <p:nvSpPr>
            <p:cNvPr id="5" name="Freeform 5"/>
            <p:cNvSpPr/>
            <p:nvPr/>
          </p:nvSpPr>
          <p:spPr>
            <a:xfrm>
              <a:off x="0" y="0"/>
              <a:ext cx="151373" cy="2876180"/>
            </a:xfrm>
            <a:custGeom>
              <a:avLst/>
              <a:gdLst/>
              <a:ahLst/>
              <a:cxnLst/>
              <a:rect l="l" t="t" r="r" b="b"/>
              <a:pathLst>
                <a:path w="151373" h="2876180">
                  <a:moveTo>
                    <a:pt x="0" y="0"/>
                  </a:moveTo>
                  <a:lnTo>
                    <a:pt x="151373" y="0"/>
                  </a:lnTo>
                  <a:lnTo>
                    <a:pt x="151373" y="2876180"/>
                  </a:lnTo>
                  <a:lnTo>
                    <a:pt x="0" y="2876180"/>
                  </a:lnTo>
                  <a:close/>
                </a:path>
              </a:pathLst>
            </a:custGeom>
            <a:ln/>
          </p:spPr>
          <p:style>
            <a:lnRef idx="1">
              <a:schemeClr val="accent1"/>
            </a:lnRef>
            <a:fillRef idx="2">
              <a:schemeClr val="accent1"/>
            </a:fillRef>
            <a:effectRef idx="1">
              <a:schemeClr val="accent1"/>
            </a:effectRef>
            <a:fontRef idx="minor">
              <a:schemeClr val="dk1"/>
            </a:fontRef>
          </p:style>
          <p:txBody>
            <a:bodyPr/>
            <a:lstStyle/>
            <a:p>
              <a:endParaRPr lang="en-US"/>
            </a:p>
          </p:txBody>
        </p:sp>
        <p:sp>
          <p:nvSpPr>
            <p:cNvPr id="6" name="TextBox 6"/>
            <p:cNvSpPr txBox="1"/>
            <p:nvPr/>
          </p:nvSpPr>
          <p:spPr>
            <a:xfrm>
              <a:off x="0" y="-38100"/>
              <a:ext cx="151373" cy="2914280"/>
            </a:xfrm>
            <a:prstGeom prst="rect">
              <a:avLst/>
            </a:prstGeom>
            <a:ln/>
          </p:spPr>
          <p:style>
            <a:lnRef idx="1">
              <a:schemeClr val="accent1"/>
            </a:lnRef>
            <a:fillRef idx="2">
              <a:schemeClr val="accent1"/>
            </a:fillRef>
            <a:effectRef idx="1">
              <a:schemeClr val="accent1"/>
            </a:effectRef>
            <a:fontRef idx="minor">
              <a:schemeClr val="dk1"/>
            </a:fontRef>
          </p:style>
          <p:txBody>
            <a:bodyPr lIns="50800" tIns="50800" rIns="50800" bIns="50800" rtlCol="0" anchor="ctr"/>
            <a:lstStyle/>
            <a:p>
              <a:pPr algn="ctr">
                <a:lnSpc>
                  <a:spcPts val="2659"/>
                </a:lnSpc>
              </a:pPr>
              <a:endParaRPr/>
            </a:p>
          </p:txBody>
        </p:sp>
      </p:grpSp>
      <p:sp>
        <p:nvSpPr>
          <p:cNvPr id="9" name="TextBox 9"/>
          <p:cNvSpPr txBox="1"/>
          <p:nvPr/>
        </p:nvSpPr>
        <p:spPr>
          <a:xfrm>
            <a:off x="8229601" y="266701"/>
            <a:ext cx="6858000" cy="2029786"/>
          </a:xfrm>
          <a:prstGeom prst="rect">
            <a:avLst/>
          </a:prstGeom>
        </p:spPr>
        <p:txBody>
          <a:bodyPr wrap="square" lIns="0" tIns="0" rIns="0" bIns="0" rtlCol="0" anchor="t">
            <a:spAutoFit/>
          </a:bodyPr>
          <a:lstStyle/>
          <a:p>
            <a:pPr marL="1143000" indent="-1143000" algn="r">
              <a:lnSpc>
                <a:spcPts val="8000"/>
              </a:lnSpc>
              <a:buFont typeface="+mj-lt"/>
              <a:buAutoNum type="romanUcPeriod" startAt="7"/>
            </a:pPr>
            <a:r>
              <a:rPr lang="vi-VN" sz="6600" dirty="0">
                <a:solidFill>
                  <a:srgbClr val="000000"/>
                </a:solidFill>
                <a:latin typeface="Aptos Black" panose="020B0004020202020204" pitchFamily="34" charset="0"/>
                <a:ea typeface="Archivo Black"/>
                <a:cs typeface="Archivo Black"/>
                <a:sym typeface="Archivo Black"/>
              </a:rPr>
              <a:t>MỤC TIÊU &amp; ĐỊNH HƯỚNG</a:t>
            </a:r>
            <a:endParaRPr lang="en-US" sz="6600" dirty="0">
              <a:solidFill>
                <a:srgbClr val="000000"/>
              </a:solidFill>
              <a:latin typeface="Aptos Black" panose="020B0004020202020204" pitchFamily="34" charset="0"/>
              <a:ea typeface="Archivo Black"/>
              <a:cs typeface="Archivo Black"/>
              <a:sym typeface="Archivo Black"/>
            </a:endParaRPr>
          </a:p>
        </p:txBody>
      </p:sp>
      <p:sp>
        <p:nvSpPr>
          <p:cNvPr id="10" name="AutoShape 10"/>
          <p:cNvSpPr/>
          <p:nvPr/>
        </p:nvSpPr>
        <p:spPr>
          <a:xfrm>
            <a:off x="11277601" y="2265197"/>
            <a:ext cx="3200400" cy="0"/>
          </a:xfrm>
          <a:prstGeom prst="line">
            <a:avLst/>
          </a:prstGeom>
          <a:ln w="19050" cap="flat">
            <a:solidFill>
              <a:srgbClr val="000000"/>
            </a:solidFill>
            <a:prstDash val="solid"/>
            <a:headEnd type="none" w="sm" len="sm"/>
            <a:tailEnd type="none" w="sm" len="sm"/>
          </a:ln>
        </p:spPr>
        <p:txBody>
          <a:bodyPr/>
          <a:lstStyle/>
          <a:p>
            <a:endParaRPr lang="en-US"/>
          </a:p>
        </p:txBody>
      </p:sp>
      <p:sp>
        <p:nvSpPr>
          <p:cNvPr id="11" name="TextBox 11"/>
          <p:cNvSpPr txBox="1"/>
          <p:nvPr/>
        </p:nvSpPr>
        <p:spPr>
          <a:xfrm>
            <a:off x="8534400" y="2400302"/>
            <a:ext cx="9220200" cy="5288371"/>
          </a:xfrm>
          <a:prstGeom prst="rect">
            <a:avLst/>
          </a:prstGeom>
        </p:spPr>
        <p:txBody>
          <a:bodyPr wrap="square" lIns="0" tIns="0" rIns="0" bIns="0" rtlCol="0" anchor="t">
            <a:spAutoFit/>
          </a:bodyPr>
          <a:lstStyle/>
          <a:p>
            <a:pPr marL="457200" indent="-457200">
              <a:lnSpc>
                <a:spcPts val="2799"/>
              </a:lnSpc>
              <a:buFont typeface="+mj-lt"/>
              <a:buAutoNum type="arabicPeriod"/>
            </a:pPr>
            <a:r>
              <a:rPr lang="vi-VN" sz="2400" dirty="0">
                <a:solidFill>
                  <a:srgbClr val="000000"/>
                </a:solidFill>
                <a:ea typeface="Aileron"/>
                <a:cs typeface="Aileron"/>
                <a:sym typeface="Aileron"/>
              </a:rPr>
              <a:t>MỤC TIÊU</a:t>
            </a:r>
          </a:p>
          <a:p>
            <a:pPr>
              <a:lnSpc>
                <a:spcPct val="150000"/>
              </a:lnSpc>
            </a:pPr>
            <a:r>
              <a:rPr lang="vi-VN" sz="2400" dirty="0">
                <a:solidFill>
                  <a:srgbClr val="000000"/>
                </a:solidFill>
                <a:ea typeface="Aileron"/>
                <a:cs typeface="Aileron"/>
                <a:sym typeface="Aileron"/>
              </a:rPr>
              <a:t>Trung tâm điện lạnh Tiến Phát luôn hướng đến sự phục vụ tốt nhất đến quý khách hàng.</a:t>
            </a:r>
          </a:p>
          <a:p>
            <a:pPr>
              <a:lnSpc>
                <a:spcPct val="150000"/>
              </a:lnSpc>
            </a:pPr>
            <a:r>
              <a:rPr lang="vi-VN" sz="2400" dirty="0">
                <a:solidFill>
                  <a:srgbClr val="000000"/>
                </a:solidFill>
                <a:ea typeface="Aileron"/>
                <a:cs typeface="Aileron"/>
                <a:sym typeface="Aileron"/>
              </a:rPr>
              <a:t>Luôn lắng nghe quý khách hàng. </a:t>
            </a:r>
          </a:p>
          <a:p>
            <a:pPr>
              <a:lnSpc>
                <a:spcPct val="150000"/>
              </a:lnSpc>
            </a:pPr>
            <a:r>
              <a:rPr lang="vi-VN" sz="2400" dirty="0">
                <a:solidFill>
                  <a:srgbClr val="000000"/>
                </a:solidFill>
                <a:ea typeface="Aileron"/>
                <a:cs typeface="Aileron"/>
                <a:sym typeface="Aileron"/>
              </a:rPr>
              <a:t>Uy tín &amp; chuyên nghiệp để quý khách hàng luôn yên tâm khi trải nghiệm dịch vụ. </a:t>
            </a:r>
          </a:p>
          <a:p>
            <a:pPr>
              <a:lnSpc>
                <a:spcPct val="150000"/>
              </a:lnSpc>
            </a:pPr>
            <a:r>
              <a:rPr lang="vi-VN" sz="2400" dirty="0">
                <a:solidFill>
                  <a:srgbClr val="000000"/>
                </a:solidFill>
                <a:ea typeface="Aileron"/>
                <a:cs typeface="Aileron"/>
                <a:sym typeface="Aileron"/>
              </a:rPr>
              <a:t>Mang Điện Lạnh Tiền Phát đến từng nhà từng nơi trên Việt Nam.</a:t>
            </a:r>
          </a:p>
          <a:p>
            <a:pPr>
              <a:lnSpc>
                <a:spcPct val="150000"/>
              </a:lnSpc>
            </a:pPr>
            <a:r>
              <a:rPr lang="vi-VN" sz="2400" dirty="0">
                <a:solidFill>
                  <a:srgbClr val="000000"/>
                </a:solidFill>
                <a:ea typeface="Aileron"/>
                <a:cs typeface="Aileron"/>
                <a:sym typeface="Aileron"/>
              </a:rPr>
              <a:t>Mục tiêu lớn nhất của Tiến Phát sẽ mở thêm chi nhánh ở nhiều khu vực hơn để cho quý khách hàng ở đâu cũng được trãi nghiệm dịch vụ từ Tiến Phát mang đến.  </a:t>
            </a:r>
            <a:endParaRPr lang="en-US" sz="2400" dirty="0">
              <a:solidFill>
                <a:srgbClr val="000000"/>
              </a:solidFill>
              <a:ea typeface="Aileron"/>
              <a:cs typeface="Aileron"/>
              <a:sym typeface="Aileron"/>
            </a:endParaRPr>
          </a:p>
        </p:txBody>
      </p:sp>
      <p:sp>
        <p:nvSpPr>
          <p:cNvPr id="12" name="TextBox 12"/>
          <p:cNvSpPr txBox="1"/>
          <p:nvPr/>
        </p:nvSpPr>
        <p:spPr>
          <a:xfrm rot="10800000" flipV="1">
            <a:off x="8534400" y="7932655"/>
            <a:ext cx="9220200" cy="1964384"/>
          </a:xfrm>
          <a:prstGeom prst="rect">
            <a:avLst/>
          </a:prstGeom>
        </p:spPr>
        <p:txBody>
          <a:bodyPr wrap="square" lIns="0" tIns="0" rIns="0" bIns="0" rtlCol="0" anchor="t">
            <a:spAutoFit/>
          </a:bodyPr>
          <a:lstStyle/>
          <a:p>
            <a:pPr marL="457200" indent="-457200">
              <a:lnSpc>
                <a:spcPts val="2799"/>
              </a:lnSpc>
              <a:buFont typeface="+mj-lt"/>
              <a:buAutoNum type="arabicPeriod" startAt="2"/>
            </a:pPr>
            <a:r>
              <a:rPr lang="vi-VN" sz="2400" dirty="0">
                <a:solidFill>
                  <a:srgbClr val="000000"/>
                </a:solidFill>
                <a:ea typeface="Aileron"/>
                <a:cs typeface="Aileron"/>
                <a:sym typeface="Aileron"/>
              </a:rPr>
              <a:t>ĐỊNH HƯỚNG </a:t>
            </a:r>
          </a:p>
          <a:p>
            <a:pPr>
              <a:lnSpc>
                <a:spcPct val="150000"/>
              </a:lnSpc>
            </a:pPr>
            <a:r>
              <a:rPr lang="vi-VN" sz="2400" dirty="0">
                <a:solidFill>
                  <a:srgbClr val="000000"/>
                </a:solidFill>
                <a:ea typeface="Aileron"/>
                <a:cs typeface="Aileron"/>
                <a:sym typeface="Aileron"/>
              </a:rPr>
              <a:t>Quy mô hiện tại của Tiến Phát đang phát triển mạnh mẽ và sẽ có những bước tiến vượt bật hơn.</a:t>
            </a:r>
          </a:p>
          <a:p>
            <a:pPr>
              <a:lnSpc>
                <a:spcPct val="150000"/>
              </a:lnSpc>
            </a:pPr>
            <a:r>
              <a:rPr lang="vi-VN" sz="2400" dirty="0">
                <a:solidFill>
                  <a:srgbClr val="000000"/>
                </a:solidFill>
                <a:ea typeface="Aileron"/>
                <a:cs typeface="Aileron"/>
                <a:sym typeface="Aileron"/>
              </a:rPr>
              <a:t>Trung Tâm Điện Lạnh Tiến Phát luôn hướng đến quý khách hàng.</a:t>
            </a:r>
            <a:endParaRPr lang="en-US" sz="2400" dirty="0">
              <a:solidFill>
                <a:srgbClr val="000000"/>
              </a:solidFill>
              <a:ea typeface="Aileron"/>
              <a:cs typeface="Aileron"/>
              <a:sym typeface="Aileron"/>
            </a:endParaRPr>
          </a:p>
        </p:txBody>
      </p:sp>
      <p:pic>
        <p:nvPicPr>
          <p:cNvPr id="16" name="Hình ảnh 15" descr="Ảnh có chứa bầu trời, mây, người, ngoài trời">
            <a:extLst>
              <a:ext uri="{FF2B5EF4-FFF2-40B4-BE49-F238E27FC236}">
                <a16:creationId xmlns:a16="http://schemas.microsoft.com/office/drawing/2014/main" id="{9D6DAC2A-9CCC-FA09-991D-38BA1213B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52" y="-190500"/>
            <a:ext cx="7715250" cy="10654115"/>
          </a:xfrm>
          <a:prstGeom prst="rect">
            <a:avLst/>
          </a:prstGeom>
        </p:spPr>
      </p:pic>
      <p:pic>
        <p:nvPicPr>
          <p:cNvPr id="2" name="Hình ảnh 1" descr="Ảnh có chứa văn bản, Phông chữ, Đồ họa, đồng hồ">
            <a:extLst>
              <a:ext uri="{FF2B5EF4-FFF2-40B4-BE49-F238E27FC236}">
                <a16:creationId xmlns:a16="http://schemas.microsoft.com/office/drawing/2014/main" id="{66745E2E-05C2-0A5F-F4BA-1DCB0D363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25800" y="114300"/>
            <a:ext cx="2134010" cy="80489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114800" cy="10287000"/>
            <a:chOff x="0" y="0"/>
            <a:chExt cx="1083733" cy="2709333"/>
          </a:xfrm>
        </p:grpSpPr>
        <p:sp>
          <p:nvSpPr>
            <p:cNvPr id="3" name="Freeform 3"/>
            <p:cNvSpPr/>
            <p:nvPr/>
          </p:nvSpPr>
          <p:spPr>
            <a:xfrm>
              <a:off x="0" y="0"/>
              <a:ext cx="1083733" cy="2709333"/>
            </a:xfrm>
            <a:custGeom>
              <a:avLst/>
              <a:gdLst/>
              <a:ahLst/>
              <a:cxnLst/>
              <a:rect l="l" t="t" r="r" b="b"/>
              <a:pathLst>
                <a:path w="1083733" h="2709333">
                  <a:moveTo>
                    <a:pt x="0" y="0"/>
                  </a:moveTo>
                  <a:lnTo>
                    <a:pt x="1083733" y="0"/>
                  </a:lnTo>
                  <a:lnTo>
                    <a:pt x="1083733" y="2709333"/>
                  </a:lnTo>
                  <a:lnTo>
                    <a:pt x="0" y="2709333"/>
                  </a:lnTo>
                  <a:close/>
                </a:path>
              </a:pathLst>
            </a:custGeom>
          </p:spPr>
          <p:style>
            <a:lnRef idx="1">
              <a:schemeClr val="accent1"/>
            </a:lnRef>
            <a:fillRef idx="2">
              <a:schemeClr val="accent1"/>
            </a:fillRef>
            <a:effectRef idx="1">
              <a:schemeClr val="accent1"/>
            </a:effectRef>
            <a:fontRef idx="minor">
              <a:schemeClr val="dk1"/>
            </a:fontRef>
          </p:style>
          <p:txBody>
            <a:bodyPr/>
            <a:lstStyle/>
            <a:p>
              <a:endParaRPr lang="en-US"/>
            </a:p>
          </p:txBody>
        </p:sp>
        <p:sp>
          <p:nvSpPr>
            <p:cNvPr id="4" name="TextBox 4"/>
            <p:cNvSpPr txBox="1"/>
            <p:nvPr/>
          </p:nvSpPr>
          <p:spPr>
            <a:xfrm>
              <a:off x="0" y="-38100"/>
              <a:ext cx="1083733" cy="2747433"/>
            </a:xfrm>
            <a:prstGeom prst="rect">
              <a:avLst/>
            </a:prstGeom>
          </p:spPr>
          <p:style>
            <a:lnRef idx="1">
              <a:schemeClr val="accent1"/>
            </a:lnRef>
            <a:fillRef idx="2">
              <a:schemeClr val="accent1"/>
            </a:fillRef>
            <a:effectRef idx="1">
              <a:schemeClr val="accent1"/>
            </a:effectRef>
            <a:fontRef idx="minor">
              <a:schemeClr val="dk1"/>
            </a:fontRef>
          </p:style>
          <p:txBody>
            <a:bodyPr lIns="50800" tIns="50800" rIns="50800" bIns="50800" rtlCol="0" anchor="ctr"/>
            <a:lstStyle/>
            <a:p>
              <a:pPr algn="ctr">
                <a:lnSpc>
                  <a:spcPts val="2659"/>
                </a:lnSpc>
              </a:pPr>
              <a:endParaRPr/>
            </a:p>
          </p:txBody>
        </p:sp>
      </p:grpSp>
      <p:grpSp>
        <p:nvGrpSpPr>
          <p:cNvPr id="7" name="Group 7"/>
          <p:cNvGrpSpPr/>
          <p:nvPr/>
        </p:nvGrpSpPr>
        <p:grpSpPr>
          <a:xfrm>
            <a:off x="10931065" y="4168888"/>
            <a:ext cx="6328235" cy="2939796"/>
            <a:chOff x="0" y="0"/>
            <a:chExt cx="1666696" cy="774267"/>
          </a:xfrm>
        </p:grpSpPr>
        <p:sp>
          <p:nvSpPr>
            <p:cNvPr id="8" name="Freeform 8"/>
            <p:cNvSpPr/>
            <p:nvPr/>
          </p:nvSpPr>
          <p:spPr>
            <a:xfrm>
              <a:off x="0" y="0"/>
              <a:ext cx="1666696" cy="774267"/>
            </a:xfrm>
            <a:custGeom>
              <a:avLst/>
              <a:gdLst/>
              <a:ahLst/>
              <a:cxnLst/>
              <a:rect l="l" t="t" r="r" b="b"/>
              <a:pathLst>
                <a:path w="1666696" h="774267">
                  <a:moveTo>
                    <a:pt x="0" y="0"/>
                  </a:moveTo>
                  <a:lnTo>
                    <a:pt x="1666696" y="0"/>
                  </a:lnTo>
                  <a:lnTo>
                    <a:pt x="1666696" y="774267"/>
                  </a:lnTo>
                  <a:lnTo>
                    <a:pt x="0" y="774267"/>
                  </a:lnTo>
                  <a:close/>
                </a:path>
              </a:pathLst>
            </a:custGeom>
            <a:solidFill>
              <a:srgbClr val="000000">
                <a:alpha val="0"/>
              </a:srgbClr>
            </a:solidFill>
            <a:ln w="38100" cap="sq">
              <a:solidFill>
                <a:srgbClr val="737373"/>
              </a:solidFill>
              <a:prstDash val="solid"/>
              <a:miter/>
            </a:ln>
          </p:spPr>
          <p:txBody>
            <a:bodyPr/>
            <a:lstStyle/>
            <a:p>
              <a:endParaRPr lang="en-US"/>
            </a:p>
          </p:txBody>
        </p:sp>
        <p:sp>
          <p:nvSpPr>
            <p:cNvPr id="9" name="TextBox 9"/>
            <p:cNvSpPr txBox="1"/>
            <p:nvPr/>
          </p:nvSpPr>
          <p:spPr>
            <a:xfrm>
              <a:off x="0" y="-38100"/>
              <a:ext cx="1666696" cy="812367"/>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a:off x="14139898" y="3473923"/>
            <a:ext cx="3119402" cy="0"/>
          </a:xfrm>
          <a:prstGeom prst="line">
            <a:avLst/>
          </a:prstGeom>
          <a:ln w="19050" cap="flat">
            <a:solidFill>
              <a:srgbClr val="000000"/>
            </a:solidFill>
            <a:prstDash val="solid"/>
            <a:headEnd type="none" w="sm" len="sm"/>
            <a:tailEnd type="none" w="sm" len="sm"/>
          </a:ln>
        </p:spPr>
        <p:txBody>
          <a:bodyPr/>
          <a:lstStyle/>
          <a:p>
            <a:endParaRPr lang="en-US"/>
          </a:p>
        </p:txBody>
      </p:sp>
      <p:sp>
        <p:nvSpPr>
          <p:cNvPr id="11" name="TextBox 11"/>
          <p:cNvSpPr txBox="1"/>
          <p:nvPr/>
        </p:nvSpPr>
        <p:spPr>
          <a:xfrm>
            <a:off x="8463923" y="1158726"/>
            <a:ext cx="8795377" cy="2052037"/>
          </a:xfrm>
          <a:prstGeom prst="rect">
            <a:avLst/>
          </a:prstGeom>
        </p:spPr>
        <p:txBody>
          <a:bodyPr lIns="0" tIns="0" rIns="0" bIns="0" rtlCol="0" anchor="t">
            <a:spAutoFit/>
          </a:bodyPr>
          <a:lstStyle/>
          <a:p>
            <a:pPr algn="r">
              <a:lnSpc>
                <a:spcPts val="8000"/>
              </a:lnSpc>
            </a:pPr>
            <a:r>
              <a:rPr lang="vi-VN" sz="6600" b="1" dirty="0">
                <a:solidFill>
                  <a:srgbClr val="000000"/>
                </a:solidFill>
                <a:latin typeface="Aptos Black" panose="020B0004020202020204" pitchFamily="34" charset="0"/>
                <a:ea typeface="Archivo Black"/>
                <a:cs typeface="Archivo Black"/>
                <a:sym typeface="Archivo Black"/>
              </a:rPr>
              <a:t>XIN CẢM ƠN QUÝ KHÁCH HÀNG</a:t>
            </a:r>
            <a:endParaRPr lang="en-US" sz="6600" b="1" dirty="0">
              <a:solidFill>
                <a:srgbClr val="000000"/>
              </a:solidFill>
              <a:latin typeface="Aptos Black" panose="020B0004020202020204" pitchFamily="34" charset="0"/>
              <a:ea typeface="Archivo Black"/>
              <a:cs typeface="Archivo Black"/>
              <a:sym typeface="Archivo Black"/>
            </a:endParaRPr>
          </a:p>
        </p:txBody>
      </p:sp>
      <p:grpSp>
        <p:nvGrpSpPr>
          <p:cNvPr id="12" name="Group 12"/>
          <p:cNvGrpSpPr/>
          <p:nvPr/>
        </p:nvGrpSpPr>
        <p:grpSpPr>
          <a:xfrm>
            <a:off x="16366330" y="5469158"/>
            <a:ext cx="576517" cy="57651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7373"/>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15" name="Freeform 15"/>
          <p:cNvSpPr/>
          <p:nvPr/>
        </p:nvSpPr>
        <p:spPr>
          <a:xfrm>
            <a:off x="16495341" y="5638786"/>
            <a:ext cx="325106" cy="250036"/>
          </a:xfrm>
          <a:custGeom>
            <a:avLst/>
            <a:gdLst/>
            <a:ahLst/>
            <a:cxnLst/>
            <a:rect l="l" t="t" r="r" b="b"/>
            <a:pathLst>
              <a:path w="325106" h="250036">
                <a:moveTo>
                  <a:pt x="0" y="0"/>
                </a:moveTo>
                <a:lnTo>
                  <a:pt x="325106" y="0"/>
                </a:lnTo>
                <a:lnTo>
                  <a:pt x="325106" y="250036"/>
                </a:lnTo>
                <a:lnTo>
                  <a:pt x="0" y="250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6"/>
          <p:cNvSpPr txBox="1"/>
          <p:nvPr/>
        </p:nvSpPr>
        <p:spPr>
          <a:xfrm>
            <a:off x="11353598" y="5522506"/>
            <a:ext cx="4817323" cy="317010"/>
          </a:xfrm>
          <a:prstGeom prst="rect">
            <a:avLst/>
          </a:prstGeom>
        </p:spPr>
        <p:txBody>
          <a:bodyPr lIns="0" tIns="0" rIns="0" bIns="0" rtlCol="0" anchor="t">
            <a:spAutoFit/>
          </a:bodyPr>
          <a:lstStyle/>
          <a:p>
            <a:pPr>
              <a:lnSpc>
                <a:spcPts val="2399"/>
              </a:lnSpc>
            </a:pPr>
            <a:r>
              <a:rPr lang="vi-VN" sz="2800" dirty="0">
                <a:latin typeface="Blacker Sans Text Bold" panose="020B0604020202020204" charset="0"/>
              </a:rPr>
              <a:t>              </a:t>
            </a:r>
            <a:r>
              <a:rPr lang="en-US" sz="2400" dirty="0">
                <a:latin typeface="Blacker Sans Text Bold" panose="020B0604020202020204" charset="0"/>
              </a:rPr>
              <a:t>Tienphatcold@gmail.com</a:t>
            </a:r>
            <a:endParaRPr lang="en-US" sz="2400" b="1" dirty="0">
              <a:solidFill>
                <a:srgbClr val="000000"/>
              </a:solidFill>
              <a:latin typeface="Blacker Sans Text Bold" panose="020B0604020202020204" charset="0"/>
              <a:ea typeface="Blacker Sans Text Bold"/>
              <a:cs typeface="Blacker Sans Text Bold"/>
              <a:sym typeface="Blacker Sans Text Bold"/>
            </a:endParaRPr>
          </a:p>
        </p:txBody>
      </p:sp>
      <p:grpSp>
        <p:nvGrpSpPr>
          <p:cNvPr id="17" name="Group 17"/>
          <p:cNvGrpSpPr/>
          <p:nvPr/>
        </p:nvGrpSpPr>
        <p:grpSpPr>
          <a:xfrm>
            <a:off x="16395039" y="6422686"/>
            <a:ext cx="576517" cy="57651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7373"/>
            </a:soli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20" name="Freeform 20"/>
          <p:cNvSpPr/>
          <p:nvPr/>
        </p:nvSpPr>
        <p:spPr>
          <a:xfrm>
            <a:off x="16474141" y="6501788"/>
            <a:ext cx="418315" cy="418315"/>
          </a:xfrm>
          <a:custGeom>
            <a:avLst/>
            <a:gdLst/>
            <a:ahLst/>
            <a:cxnLst/>
            <a:rect l="l" t="t" r="r" b="b"/>
            <a:pathLst>
              <a:path w="418315" h="418315">
                <a:moveTo>
                  <a:pt x="0" y="0"/>
                </a:moveTo>
                <a:lnTo>
                  <a:pt x="418314" y="0"/>
                </a:lnTo>
                <a:lnTo>
                  <a:pt x="418314" y="418315"/>
                </a:lnTo>
                <a:lnTo>
                  <a:pt x="0" y="418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1" name="TextBox 21"/>
          <p:cNvSpPr txBox="1"/>
          <p:nvPr/>
        </p:nvSpPr>
        <p:spPr>
          <a:xfrm>
            <a:off x="11353598" y="6489548"/>
            <a:ext cx="4817323" cy="409856"/>
          </a:xfrm>
          <a:prstGeom prst="rect">
            <a:avLst/>
          </a:prstGeom>
        </p:spPr>
        <p:txBody>
          <a:bodyPr lIns="0" tIns="0" rIns="0" bIns="0" rtlCol="0" anchor="t">
            <a:spAutoFit/>
          </a:bodyPr>
          <a:lstStyle/>
          <a:p>
            <a:pPr algn="r">
              <a:lnSpc>
                <a:spcPts val="3498"/>
              </a:lnSpc>
            </a:pPr>
            <a:r>
              <a:rPr lang="vi-VN" sz="2400" b="1" i="1" dirty="0">
                <a:latin typeface="Blacker Sans Text"/>
                <a:ea typeface="Blacker Sans Text"/>
                <a:cs typeface="Blacker Sans Text"/>
                <a:sym typeface="Blacker Sans Text"/>
              </a:rPr>
              <a:t>W</a:t>
            </a:r>
            <a:r>
              <a:rPr lang="en-US" sz="2400" b="1" i="1" dirty="0" err="1">
                <a:latin typeface="Blacker Sans Text"/>
                <a:ea typeface="Blacker Sans Text"/>
                <a:cs typeface="Blacker Sans Text"/>
                <a:sym typeface="Blacker Sans Text"/>
              </a:rPr>
              <a:t>ebsite</a:t>
            </a:r>
            <a:r>
              <a:rPr lang="en-US" sz="2400" b="1" i="1" dirty="0">
                <a:latin typeface="Blacker Sans Text"/>
                <a:ea typeface="Blacker Sans Text"/>
                <a:cs typeface="Blacker Sans Text"/>
                <a:sym typeface="Blacker Sans Text"/>
              </a:rPr>
              <a:t>:</a:t>
            </a:r>
            <a:r>
              <a:rPr lang="en-US" sz="2400" dirty="0">
                <a:solidFill>
                  <a:srgbClr val="737373"/>
                </a:solidFill>
                <a:latin typeface="Blacker Sans Text"/>
                <a:ea typeface="Blacker Sans Text"/>
                <a:cs typeface="Blacker Sans Text"/>
                <a:sym typeface="Blacker Sans Text"/>
              </a:rPr>
              <a:t> </a:t>
            </a:r>
            <a:r>
              <a:rPr lang="en-US" sz="2400" u="sng" dirty="0">
                <a:solidFill>
                  <a:srgbClr val="737373"/>
                </a:solidFill>
                <a:latin typeface="Blacker Sans Text"/>
                <a:ea typeface="Blacker Sans Text"/>
                <a:cs typeface="Blacker Sans Text"/>
                <a:sym typeface="Blacker Sans Text"/>
                <a:hlinkClick r:id="rId6" tooltip="http://dienlanhtienphat.com"/>
              </a:rPr>
              <a:t>Dienlanhtienphat.com</a:t>
            </a:r>
            <a:endParaRPr lang="en-US" sz="2400" spc="124" dirty="0">
              <a:solidFill>
                <a:srgbClr val="000000"/>
              </a:solidFill>
              <a:latin typeface="Aileron"/>
              <a:ea typeface="Aileron"/>
              <a:cs typeface="Aileron"/>
              <a:sym typeface="Aileron"/>
            </a:endParaRPr>
          </a:p>
        </p:txBody>
      </p:sp>
      <p:grpSp>
        <p:nvGrpSpPr>
          <p:cNvPr id="22" name="Group 22"/>
          <p:cNvGrpSpPr/>
          <p:nvPr/>
        </p:nvGrpSpPr>
        <p:grpSpPr>
          <a:xfrm>
            <a:off x="16366330" y="4502116"/>
            <a:ext cx="576517" cy="57651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7373"/>
            </a:solidFill>
            <a:ln cap="sq">
              <a:noFill/>
              <a:prstDash val="solid"/>
              <a:miter/>
            </a:ln>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5" name="Freeform 25"/>
          <p:cNvSpPr/>
          <p:nvPr/>
        </p:nvSpPr>
        <p:spPr>
          <a:xfrm flipH="1">
            <a:off x="16473082" y="4608869"/>
            <a:ext cx="363011" cy="363011"/>
          </a:xfrm>
          <a:custGeom>
            <a:avLst/>
            <a:gdLst/>
            <a:ahLst/>
            <a:cxnLst/>
            <a:rect l="l" t="t" r="r" b="b"/>
            <a:pathLst>
              <a:path w="363011" h="363011">
                <a:moveTo>
                  <a:pt x="363012" y="0"/>
                </a:moveTo>
                <a:lnTo>
                  <a:pt x="0" y="0"/>
                </a:lnTo>
                <a:lnTo>
                  <a:pt x="0" y="363011"/>
                </a:lnTo>
                <a:lnTo>
                  <a:pt x="363012" y="363011"/>
                </a:lnTo>
                <a:lnTo>
                  <a:pt x="36301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TextBox 26"/>
          <p:cNvSpPr txBox="1"/>
          <p:nvPr/>
        </p:nvSpPr>
        <p:spPr>
          <a:xfrm>
            <a:off x="11353598" y="4555464"/>
            <a:ext cx="4817323" cy="859210"/>
          </a:xfrm>
          <a:prstGeom prst="rect">
            <a:avLst/>
          </a:prstGeom>
        </p:spPr>
        <p:txBody>
          <a:bodyPr lIns="0" tIns="0" rIns="0" bIns="0" rtlCol="0" anchor="t">
            <a:spAutoFit/>
          </a:bodyPr>
          <a:lstStyle/>
          <a:p>
            <a:pPr algn="r">
              <a:lnSpc>
                <a:spcPts val="3498"/>
              </a:lnSpc>
              <a:spcBef>
                <a:spcPct val="0"/>
              </a:spcBef>
            </a:pPr>
            <a:r>
              <a:rPr lang="en-US" sz="2400" b="1" dirty="0">
                <a:latin typeface="Blacker Sans Text Bold" panose="020B0604020202020204" charset="0"/>
              </a:rPr>
              <a:t>0962964665</a:t>
            </a:r>
            <a:endParaRPr lang="en-US" sz="2400" b="1" dirty="0">
              <a:solidFill>
                <a:srgbClr val="000000"/>
              </a:solidFill>
              <a:latin typeface="Blacker Sans Text Bold" panose="020B0604020202020204" charset="0"/>
              <a:ea typeface="Blacker Sans Text Bold"/>
              <a:cs typeface="Blacker Sans Text Bold"/>
              <a:sym typeface="Blacker Sans Text Bold"/>
            </a:endParaRPr>
          </a:p>
          <a:p>
            <a:pPr marL="0" lvl="0" indent="0" algn="r">
              <a:lnSpc>
                <a:spcPts val="3498"/>
              </a:lnSpc>
              <a:spcBef>
                <a:spcPct val="0"/>
              </a:spcBef>
            </a:pPr>
            <a:endParaRPr lang="en-US" sz="2499" u="none" dirty="0">
              <a:solidFill>
                <a:srgbClr val="000000"/>
              </a:solidFill>
              <a:latin typeface="Aileron"/>
              <a:ea typeface="Aileron"/>
              <a:cs typeface="Aileron"/>
              <a:sym typeface="Aileron"/>
            </a:endParaRPr>
          </a:p>
        </p:txBody>
      </p:sp>
      <p:sp>
        <p:nvSpPr>
          <p:cNvPr id="27" name="TextBox 27"/>
          <p:cNvSpPr txBox="1"/>
          <p:nvPr/>
        </p:nvSpPr>
        <p:spPr>
          <a:xfrm>
            <a:off x="8001000" y="7883548"/>
            <a:ext cx="8795377" cy="359073"/>
          </a:xfrm>
          <a:prstGeom prst="rect">
            <a:avLst/>
          </a:prstGeom>
        </p:spPr>
        <p:txBody>
          <a:bodyPr wrap="square" lIns="0" tIns="0" rIns="0" bIns="0" rtlCol="0" anchor="t">
            <a:spAutoFit/>
          </a:bodyPr>
          <a:lstStyle/>
          <a:p>
            <a:pPr algn="r">
              <a:lnSpc>
                <a:spcPts val="2799"/>
              </a:lnSpc>
            </a:pPr>
            <a:r>
              <a:rPr lang="vi-VN" sz="2400" i="1" dirty="0">
                <a:solidFill>
                  <a:srgbClr val="000000"/>
                </a:solidFill>
                <a:latin typeface="Blacker Sans Text" panose="020B0604020202020204" charset="0"/>
                <a:ea typeface="Aileron"/>
                <a:cs typeface="Aileron"/>
                <a:sym typeface="Aileron"/>
              </a:rPr>
              <a:t> Tiến </a:t>
            </a:r>
            <a:r>
              <a:rPr lang="vi-VN" sz="2400" i="1">
                <a:solidFill>
                  <a:srgbClr val="000000"/>
                </a:solidFill>
                <a:latin typeface="Blacker Sans Text" panose="020B0604020202020204" charset="0"/>
                <a:ea typeface="Aileron"/>
                <a:cs typeface="Aileron"/>
                <a:sym typeface="Aileron"/>
              </a:rPr>
              <a:t>Phát </a:t>
            </a:r>
            <a:r>
              <a:rPr lang="en-US" sz="2400" i="1">
                <a:solidFill>
                  <a:srgbClr val="000000"/>
                </a:solidFill>
                <a:latin typeface="Blacker Sans Text" panose="020B0604020202020204" charset="0"/>
                <a:ea typeface="Aileron"/>
                <a:cs typeface="Aileron"/>
                <a:sym typeface="Aileron"/>
              </a:rPr>
              <a:t>- </a:t>
            </a:r>
            <a:r>
              <a:rPr lang="vi-VN" sz="2400" i="1" dirty="0">
                <a:solidFill>
                  <a:srgbClr val="000000"/>
                </a:solidFill>
                <a:latin typeface="Blacker Sans Text" panose="020B0604020202020204" charset="0"/>
                <a:ea typeface="Aileron"/>
                <a:cs typeface="Aileron"/>
                <a:sym typeface="Aileron"/>
              </a:rPr>
              <a:t>Tiến Lên Cùng Phát Triển.</a:t>
            </a:r>
            <a:endParaRPr lang="en-US" sz="1999" dirty="0">
              <a:solidFill>
                <a:srgbClr val="000000"/>
              </a:solidFill>
              <a:latin typeface="Blacker Sans Text" panose="020B0604020202020204" charset="0"/>
              <a:ea typeface="Aileron"/>
              <a:cs typeface="Aileron"/>
              <a:sym typeface="Aileron"/>
            </a:endParaRPr>
          </a:p>
        </p:txBody>
      </p:sp>
      <p:pic>
        <p:nvPicPr>
          <p:cNvPr id="47" name="Hình ảnh 46" descr="Ảnh có chứa trang phục, người, Quần dài, tường">
            <a:extLst>
              <a:ext uri="{FF2B5EF4-FFF2-40B4-BE49-F238E27FC236}">
                <a16:creationId xmlns:a16="http://schemas.microsoft.com/office/drawing/2014/main" id="{50F91884-0C64-0D08-8C79-E2256A4A6D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223" y="422344"/>
            <a:ext cx="8795377" cy="9331030"/>
          </a:xfrm>
          <a:prstGeom prst="rect">
            <a:avLst/>
          </a:prstGeom>
        </p:spPr>
      </p:pic>
      <p:pic>
        <p:nvPicPr>
          <p:cNvPr id="5" name="Hình ảnh 4" descr="Ảnh có chứa văn bản, Phông chữ, Đồ họa, đồng hồ">
            <a:extLst>
              <a:ext uri="{FF2B5EF4-FFF2-40B4-BE49-F238E27FC236}">
                <a16:creationId xmlns:a16="http://schemas.microsoft.com/office/drawing/2014/main" id="{B6C25ED0-5A66-4D76-9954-4F0AF9A4CF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925800" y="114300"/>
            <a:ext cx="2134010" cy="80489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12">
            <a:extLst>
              <a:ext uri="{FF2B5EF4-FFF2-40B4-BE49-F238E27FC236}">
                <a16:creationId xmlns:a16="http://schemas.microsoft.com/office/drawing/2014/main" id="{5116B542-96C0-728A-8852-470CACE39757}"/>
              </a:ext>
            </a:extLst>
          </p:cNvPr>
          <p:cNvGrpSpPr/>
          <p:nvPr/>
        </p:nvGrpSpPr>
        <p:grpSpPr>
          <a:xfrm>
            <a:off x="1235679" y="2526300"/>
            <a:ext cx="576517" cy="1039363"/>
            <a:chOff x="43881" y="-728742"/>
            <a:chExt cx="812800" cy="1465342"/>
          </a:xfrm>
        </p:grpSpPr>
        <p:sp>
          <p:nvSpPr>
            <p:cNvPr id="49" name="Freeform 13">
              <a:extLst>
                <a:ext uri="{FF2B5EF4-FFF2-40B4-BE49-F238E27FC236}">
                  <a16:creationId xmlns:a16="http://schemas.microsoft.com/office/drawing/2014/main" id="{05A5C958-F950-3A04-441A-B899F178766F}"/>
                </a:ext>
              </a:extLst>
            </p:cNvPr>
            <p:cNvSpPr/>
            <p:nvPr/>
          </p:nvSpPr>
          <p:spPr>
            <a:xfrm>
              <a:off x="43881" y="-72874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7373"/>
            </a:solidFill>
          </p:spPr>
          <p:txBody>
            <a:bodyPr/>
            <a:lstStyle/>
            <a:p>
              <a:endParaRPr lang="en-US" dirty="0"/>
            </a:p>
          </p:txBody>
        </p:sp>
        <p:sp>
          <p:nvSpPr>
            <p:cNvPr id="50" name="TextBox 14">
              <a:extLst>
                <a:ext uri="{FF2B5EF4-FFF2-40B4-BE49-F238E27FC236}">
                  <a16:creationId xmlns:a16="http://schemas.microsoft.com/office/drawing/2014/main" id="{8E5BEE09-D14A-4519-97DC-CF5F510BE5B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1" name="Group 12">
            <a:extLst>
              <a:ext uri="{FF2B5EF4-FFF2-40B4-BE49-F238E27FC236}">
                <a16:creationId xmlns:a16="http://schemas.microsoft.com/office/drawing/2014/main" id="{9F7B68E9-B2FD-DDCA-0D69-A00224476C32}"/>
              </a:ext>
            </a:extLst>
          </p:cNvPr>
          <p:cNvGrpSpPr/>
          <p:nvPr/>
        </p:nvGrpSpPr>
        <p:grpSpPr>
          <a:xfrm>
            <a:off x="1179518" y="695742"/>
            <a:ext cx="629218" cy="680420"/>
            <a:chOff x="76200" y="38100"/>
            <a:chExt cx="887100" cy="959287"/>
          </a:xfrm>
        </p:grpSpPr>
        <p:sp>
          <p:nvSpPr>
            <p:cNvPr id="52" name="Freeform 13">
              <a:extLst>
                <a:ext uri="{FF2B5EF4-FFF2-40B4-BE49-F238E27FC236}">
                  <a16:creationId xmlns:a16="http://schemas.microsoft.com/office/drawing/2014/main" id="{A774D75C-070D-1806-1794-4B7B9D0378BA}"/>
                </a:ext>
              </a:extLst>
            </p:cNvPr>
            <p:cNvSpPr/>
            <p:nvPr/>
          </p:nvSpPr>
          <p:spPr>
            <a:xfrm>
              <a:off x="150500" y="18458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7373"/>
            </a:solidFill>
          </p:spPr>
          <p:txBody>
            <a:bodyPr/>
            <a:lstStyle/>
            <a:p>
              <a:endParaRPr lang="en-US" dirty="0"/>
            </a:p>
          </p:txBody>
        </p:sp>
        <p:sp>
          <p:nvSpPr>
            <p:cNvPr id="53" name="TextBox 14">
              <a:extLst>
                <a:ext uri="{FF2B5EF4-FFF2-40B4-BE49-F238E27FC236}">
                  <a16:creationId xmlns:a16="http://schemas.microsoft.com/office/drawing/2014/main" id="{89F152FD-3A36-0100-3740-2008C614DB7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 name="Group 4"/>
          <p:cNvGrpSpPr/>
          <p:nvPr/>
        </p:nvGrpSpPr>
        <p:grpSpPr>
          <a:xfrm>
            <a:off x="11697589" y="2207255"/>
            <a:ext cx="6286021" cy="7655883"/>
            <a:chOff x="0" y="0"/>
            <a:chExt cx="516952" cy="249626"/>
          </a:xfrm>
          <a:solidFill>
            <a:schemeClr val="accent4">
              <a:lumMod val="60000"/>
              <a:lumOff val="40000"/>
            </a:schemeClr>
          </a:solidFill>
        </p:grpSpPr>
        <p:sp>
          <p:nvSpPr>
            <p:cNvPr id="5" name="Freeform 5"/>
            <p:cNvSpPr/>
            <p:nvPr/>
          </p:nvSpPr>
          <p:spPr>
            <a:xfrm>
              <a:off x="0" y="0"/>
              <a:ext cx="516952" cy="249626"/>
            </a:xfrm>
            <a:custGeom>
              <a:avLst/>
              <a:gdLst/>
              <a:ahLst/>
              <a:cxnLst/>
              <a:rect l="l" t="t" r="r" b="b"/>
              <a:pathLst>
                <a:path w="516952" h="249626">
                  <a:moveTo>
                    <a:pt x="0" y="0"/>
                  </a:moveTo>
                  <a:lnTo>
                    <a:pt x="516952" y="0"/>
                  </a:lnTo>
                  <a:lnTo>
                    <a:pt x="516952" y="249626"/>
                  </a:lnTo>
                  <a:lnTo>
                    <a:pt x="0" y="249626"/>
                  </a:lnTo>
                  <a:close/>
                </a:path>
              </a:pathLst>
            </a:custGeom>
            <a:ln>
              <a:noFill/>
            </a:ln>
          </p:spPr>
          <p:style>
            <a:lnRef idx="1">
              <a:schemeClr val="accent1"/>
            </a:lnRef>
            <a:fillRef idx="2">
              <a:schemeClr val="accent1"/>
            </a:fillRef>
            <a:effectRef idx="1">
              <a:schemeClr val="accent1"/>
            </a:effectRef>
            <a:fontRef idx="minor">
              <a:schemeClr val="dk1"/>
            </a:fontRef>
          </p:style>
          <p:txBody>
            <a:bodyPr/>
            <a:lstStyle/>
            <a:p>
              <a:endParaRPr lang="en-US" dirty="0"/>
            </a:p>
          </p:txBody>
        </p:sp>
        <p:sp>
          <p:nvSpPr>
            <p:cNvPr id="6" name="TextBox 6"/>
            <p:cNvSpPr txBox="1"/>
            <p:nvPr/>
          </p:nvSpPr>
          <p:spPr>
            <a:xfrm>
              <a:off x="0" y="0"/>
              <a:ext cx="510616" cy="249626"/>
            </a:xfrm>
            <a:prstGeom prst="rect">
              <a:avLst/>
            </a:prstGeom>
            <a:ln>
              <a:noFill/>
            </a:ln>
          </p:spPr>
          <p:style>
            <a:lnRef idx="1">
              <a:schemeClr val="accent1"/>
            </a:lnRef>
            <a:fillRef idx="2">
              <a:schemeClr val="accent1"/>
            </a:fillRef>
            <a:effectRef idx="1">
              <a:schemeClr val="accent1"/>
            </a:effectRef>
            <a:fontRef idx="minor">
              <a:schemeClr val="dk1"/>
            </a:fontRef>
          </p:style>
          <p:txBody>
            <a:bodyPr lIns="50800" tIns="50800" rIns="50800" bIns="50800" rtlCol="0" anchor="ctr"/>
            <a:lstStyle/>
            <a:p>
              <a:pPr algn="ctr">
                <a:lnSpc>
                  <a:spcPts val="2659"/>
                </a:lnSpc>
              </a:pPr>
              <a:endParaRPr dirty="0"/>
            </a:p>
          </p:txBody>
        </p:sp>
      </p:grpSp>
      <p:sp>
        <p:nvSpPr>
          <p:cNvPr id="7" name="TextBox 7"/>
          <p:cNvSpPr txBox="1"/>
          <p:nvPr/>
        </p:nvSpPr>
        <p:spPr>
          <a:xfrm>
            <a:off x="11697588" y="968030"/>
            <a:ext cx="4380612" cy="1025922"/>
          </a:xfrm>
          <a:prstGeom prst="rect">
            <a:avLst/>
          </a:prstGeom>
        </p:spPr>
        <p:txBody>
          <a:bodyPr wrap="square" lIns="0" tIns="0" rIns="0" bIns="0" rtlCol="0" anchor="t">
            <a:spAutoFit/>
          </a:bodyPr>
          <a:lstStyle/>
          <a:p>
            <a:pPr algn="l">
              <a:lnSpc>
                <a:spcPts val="8000"/>
              </a:lnSpc>
            </a:pPr>
            <a:r>
              <a:rPr lang="vi-VN" sz="8000" dirty="0">
                <a:solidFill>
                  <a:srgbClr val="000000"/>
                </a:solidFill>
                <a:latin typeface="Blacker Sans Text Bold" panose="020B0604020202020204" charset="0"/>
                <a:ea typeface="Archivo Black"/>
                <a:cs typeface="Archivo Black"/>
                <a:sym typeface="Archivo Black"/>
              </a:rPr>
              <a:t>PHỤ LỤC</a:t>
            </a:r>
            <a:endParaRPr lang="en-US" sz="8000" dirty="0">
              <a:solidFill>
                <a:srgbClr val="000000"/>
              </a:solidFill>
              <a:latin typeface="Blacker Sans Text Bold" panose="020B0604020202020204" charset="0"/>
              <a:ea typeface="Archivo Black"/>
              <a:cs typeface="Archivo Black"/>
              <a:sym typeface="Archivo Black"/>
            </a:endParaRPr>
          </a:p>
        </p:txBody>
      </p:sp>
      <p:sp>
        <p:nvSpPr>
          <p:cNvPr id="11" name="Freeform 11"/>
          <p:cNvSpPr/>
          <p:nvPr/>
        </p:nvSpPr>
        <p:spPr>
          <a:xfrm>
            <a:off x="673630" y="4919680"/>
            <a:ext cx="430499" cy="430499"/>
          </a:xfrm>
          <a:custGeom>
            <a:avLst/>
            <a:gdLst/>
            <a:ahLst/>
            <a:cxnLst/>
            <a:rect l="l" t="t" r="r" b="b"/>
            <a:pathLst>
              <a:path w="430499" h="430499">
                <a:moveTo>
                  <a:pt x="0" y="0"/>
                </a:moveTo>
                <a:lnTo>
                  <a:pt x="430499" y="0"/>
                </a:lnTo>
                <a:lnTo>
                  <a:pt x="430499" y="430499"/>
                </a:lnTo>
                <a:lnTo>
                  <a:pt x="0" y="430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2" name="TextBox 12"/>
          <p:cNvSpPr txBox="1"/>
          <p:nvPr/>
        </p:nvSpPr>
        <p:spPr>
          <a:xfrm>
            <a:off x="2007576" y="695742"/>
            <a:ext cx="8426666" cy="738664"/>
          </a:xfrm>
          <a:prstGeom prst="rect">
            <a:avLst/>
          </a:prstGeom>
        </p:spPr>
        <p:txBody>
          <a:bodyPr wrap="square" lIns="0" tIns="0" rIns="0" bIns="0" rtlCol="0" anchor="t">
            <a:spAutoFit/>
          </a:bodyPr>
          <a:lstStyle/>
          <a:p>
            <a:r>
              <a:rPr lang="vi-VN" sz="2400" b="1" dirty="0">
                <a:latin typeface="Blacker Sans Text Bold" panose="020B0604020202020204" charset="0"/>
              </a:rPr>
              <a:t>1/23 – 1/25 Phạm Quý Thích ,Phường Tân Quý, Quận Tân Phú, Thành phố Hồ Chí Minh, Việt Nam</a:t>
            </a:r>
            <a:endParaRPr lang="en-US" sz="2400" b="1" dirty="0">
              <a:solidFill>
                <a:srgbClr val="000000"/>
              </a:solidFill>
              <a:latin typeface="Blacker Sans Text Bold" panose="020B0604020202020204" charset="0"/>
              <a:ea typeface="Blacker Sans Text Bold"/>
              <a:cs typeface="Blacker Sans Text Bold"/>
              <a:sym typeface="Blacker Sans Text Bold"/>
            </a:endParaRPr>
          </a:p>
        </p:txBody>
      </p:sp>
      <p:sp>
        <p:nvSpPr>
          <p:cNvPr id="16" name="Freeform 16"/>
          <p:cNvSpPr/>
          <p:nvPr/>
        </p:nvSpPr>
        <p:spPr>
          <a:xfrm>
            <a:off x="4023822" y="6542226"/>
            <a:ext cx="423445" cy="479146"/>
          </a:xfrm>
          <a:custGeom>
            <a:avLst/>
            <a:gdLst/>
            <a:ahLst/>
            <a:cxnLst/>
            <a:rect l="l" t="t" r="r" b="b"/>
            <a:pathLst>
              <a:path w="423445" h="479146">
                <a:moveTo>
                  <a:pt x="0" y="0"/>
                </a:moveTo>
                <a:lnTo>
                  <a:pt x="423445" y="0"/>
                </a:lnTo>
                <a:lnTo>
                  <a:pt x="423445" y="479145"/>
                </a:lnTo>
                <a:lnTo>
                  <a:pt x="0" y="479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TextBox 22"/>
          <p:cNvSpPr txBox="1"/>
          <p:nvPr/>
        </p:nvSpPr>
        <p:spPr>
          <a:xfrm>
            <a:off x="2007576" y="1899478"/>
            <a:ext cx="5063676" cy="307777"/>
          </a:xfrm>
          <a:prstGeom prst="rect">
            <a:avLst/>
          </a:prstGeom>
        </p:spPr>
        <p:txBody>
          <a:bodyPr wrap="square" lIns="0" tIns="0" rIns="0" bIns="0" rtlCol="0" anchor="t">
            <a:spAutoFit/>
          </a:bodyPr>
          <a:lstStyle/>
          <a:p>
            <a:pPr>
              <a:lnSpc>
                <a:spcPts val="2399"/>
              </a:lnSpc>
            </a:pPr>
            <a:r>
              <a:rPr lang="en-US" sz="2400" dirty="0">
                <a:latin typeface="Blacker Sans Text Bold" panose="020B0604020202020204" charset="0"/>
              </a:rPr>
              <a:t>Tienphatcold@gmail.com</a:t>
            </a:r>
            <a:endParaRPr lang="en-US" sz="2400" b="1" dirty="0">
              <a:solidFill>
                <a:srgbClr val="000000"/>
              </a:solidFill>
              <a:latin typeface="Blacker Sans Text Bold" panose="020B0604020202020204" charset="0"/>
              <a:ea typeface="Blacker Sans Text Bold"/>
              <a:cs typeface="Blacker Sans Text Bold"/>
              <a:sym typeface="Blacker Sans Text Bold"/>
            </a:endParaRPr>
          </a:p>
        </p:txBody>
      </p:sp>
      <p:sp>
        <p:nvSpPr>
          <p:cNvPr id="26" name="Freeform 26"/>
          <p:cNvSpPr/>
          <p:nvPr/>
        </p:nvSpPr>
        <p:spPr>
          <a:xfrm>
            <a:off x="5181950" y="6498620"/>
            <a:ext cx="467820" cy="479146"/>
          </a:xfrm>
          <a:custGeom>
            <a:avLst/>
            <a:gdLst/>
            <a:ahLst/>
            <a:cxnLst/>
            <a:rect l="l" t="t" r="r" b="b"/>
            <a:pathLst>
              <a:path w="467820" h="479146">
                <a:moveTo>
                  <a:pt x="0" y="0"/>
                </a:moveTo>
                <a:lnTo>
                  <a:pt x="467820" y="0"/>
                </a:lnTo>
                <a:lnTo>
                  <a:pt x="467820" y="479145"/>
                </a:lnTo>
                <a:lnTo>
                  <a:pt x="0" y="479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2" name="TextBox 32"/>
          <p:cNvSpPr txBox="1"/>
          <p:nvPr/>
        </p:nvSpPr>
        <p:spPr>
          <a:xfrm>
            <a:off x="2067670" y="2670086"/>
            <a:ext cx="3214503" cy="307777"/>
          </a:xfrm>
          <a:prstGeom prst="rect">
            <a:avLst/>
          </a:prstGeom>
        </p:spPr>
        <p:txBody>
          <a:bodyPr wrap="square" lIns="0" tIns="0" rIns="0" bIns="0" rtlCol="0" anchor="t">
            <a:spAutoFit/>
          </a:bodyPr>
          <a:lstStyle/>
          <a:p>
            <a:pPr>
              <a:lnSpc>
                <a:spcPts val="2399"/>
              </a:lnSpc>
            </a:pPr>
            <a:r>
              <a:rPr lang="en-US" sz="2400" b="1" dirty="0">
                <a:latin typeface="Blacker Sans Text Bold" panose="020B0604020202020204" charset="0"/>
              </a:rPr>
              <a:t>0962964665</a:t>
            </a:r>
            <a:endParaRPr lang="en-US" sz="2400" b="1" dirty="0">
              <a:solidFill>
                <a:srgbClr val="000000"/>
              </a:solidFill>
              <a:latin typeface="Blacker Sans Text Bold" panose="020B0604020202020204" charset="0"/>
              <a:ea typeface="Blacker Sans Text Bold"/>
              <a:cs typeface="Blacker Sans Text Bold"/>
              <a:sym typeface="Blacker Sans Text Bold"/>
            </a:endParaRPr>
          </a:p>
        </p:txBody>
      </p:sp>
      <p:sp>
        <p:nvSpPr>
          <p:cNvPr id="33" name="AutoShape 33"/>
          <p:cNvSpPr/>
          <p:nvPr/>
        </p:nvSpPr>
        <p:spPr>
          <a:xfrm rot="-10800000" flipV="1">
            <a:off x="12059094" y="2050224"/>
            <a:ext cx="3657600" cy="6607"/>
          </a:xfrm>
          <a:prstGeom prst="line">
            <a:avLst/>
          </a:prstGeom>
          <a:ln w="19050" cap="flat">
            <a:solidFill>
              <a:srgbClr val="000000"/>
            </a:solidFill>
            <a:prstDash val="solid"/>
            <a:headEnd type="none" w="sm" len="sm"/>
            <a:tailEnd type="none" w="sm" len="sm"/>
          </a:ln>
        </p:spPr>
        <p:txBody>
          <a:bodyPr/>
          <a:lstStyle/>
          <a:p>
            <a:endParaRPr lang="en-US"/>
          </a:p>
        </p:txBody>
      </p:sp>
      <p:sp>
        <p:nvSpPr>
          <p:cNvPr id="34" name="TextBox 34"/>
          <p:cNvSpPr txBox="1"/>
          <p:nvPr/>
        </p:nvSpPr>
        <p:spPr>
          <a:xfrm>
            <a:off x="11921566" y="2481052"/>
            <a:ext cx="5523399" cy="7225055"/>
          </a:xfrm>
          <a:prstGeom prst="rect">
            <a:avLst/>
          </a:prstGeom>
        </p:spPr>
        <p:txBody>
          <a:bodyPr wrap="square" lIns="0" tIns="0" rIns="0" bIns="0" rtlCol="0" anchor="t">
            <a:spAutoFit/>
          </a:bodyPr>
          <a:lstStyle/>
          <a:p>
            <a:pPr marL="514350" indent="-514350">
              <a:lnSpc>
                <a:spcPct val="200000"/>
              </a:lnSpc>
              <a:buFont typeface="+mj-lt"/>
              <a:buAutoNum type="romanUcPeriod"/>
            </a:pPr>
            <a:r>
              <a:rPr lang="vi-VN" sz="2800" dirty="0">
                <a:solidFill>
                  <a:srgbClr val="000000"/>
                </a:solidFill>
                <a:latin typeface="Blacker Sans Text Bold" panose="020B0604020202020204" charset="0"/>
                <a:ea typeface="Aileron"/>
                <a:cs typeface="Aileron"/>
                <a:sym typeface="Aileron"/>
              </a:rPr>
              <a:t>GIỚI THIỆU </a:t>
            </a:r>
          </a:p>
          <a:p>
            <a:pPr marL="514350" indent="-514350">
              <a:lnSpc>
                <a:spcPct val="200000"/>
              </a:lnSpc>
              <a:buFont typeface="+mj-lt"/>
              <a:buAutoNum type="romanUcPeriod"/>
            </a:pPr>
            <a:r>
              <a:rPr lang="vi-VN" sz="2800" dirty="0">
                <a:solidFill>
                  <a:srgbClr val="000000"/>
                </a:solidFill>
                <a:latin typeface="Blacker Sans Text Bold" panose="020B0604020202020204" charset="0"/>
                <a:ea typeface="Aileron"/>
                <a:cs typeface="Aileron"/>
                <a:sym typeface="Aileron"/>
              </a:rPr>
              <a:t>LỊCH SỬ &amp; QUÁ TRÌNH HÌNH THÀNH </a:t>
            </a:r>
          </a:p>
          <a:p>
            <a:pPr marL="514350" indent="-514350">
              <a:lnSpc>
                <a:spcPct val="200000"/>
              </a:lnSpc>
              <a:buFont typeface="+mj-lt"/>
              <a:buAutoNum type="romanUcPeriod"/>
            </a:pPr>
            <a:r>
              <a:rPr lang="vi-VN" sz="2800" dirty="0">
                <a:solidFill>
                  <a:srgbClr val="000000"/>
                </a:solidFill>
                <a:latin typeface="Blacker Sans Text Bold" panose="020B0604020202020204" charset="0"/>
                <a:ea typeface="Aileron"/>
                <a:cs typeface="Aileron"/>
                <a:sym typeface="Aileron"/>
              </a:rPr>
              <a:t>NGHÀNH NGHỀ KINH DOANH</a:t>
            </a:r>
          </a:p>
          <a:p>
            <a:pPr marL="514350" indent="-514350">
              <a:lnSpc>
                <a:spcPct val="200000"/>
              </a:lnSpc>
              <a:buFont typeface="+mj-lt"/>
              <a:buAutoNum type="romanUcPeriod"/>
            </a:pPr>
            <a:r>
              <a:rPr lang="vi-VN" sz="2800" dirty="0">
                <a:solidFill>
                  <a:srgbClr val="000000"/>
                </a:solidFill>
                <a:latin typeface="Blacker Sans Text Bold" panose="020B0604020202020204" charset="0"/>
                <a:ea typeface="Aileron"/>
                <a:cs typeface="Aileron"/>
                <a:sym typeface="Aileron"/>
              </a:rPr>
              <a:t>NHỮNG THÀNH TỰU NỔI BẬT</a:t>
            </a:r>
          </a:p>
          <a:p>
            <a:pPr marL="514350" indent="-514350">
              <a:lnSpc>
                <a:spcPct val="200000"/>
              </a:lnSpc>
              <a:buFont typeface="+mj-lt"/>
              <a:buAutoNum type="romanUcPeriod"/>
            </a:pPr>
            <a:r>
              <a:rPr lang="vi-VN" sz="2800" dirty="0">
                <a:solidFill>
                  <a:srgbClr val="000000"/>
                </a:solidFill>
                <a:latin typeface="Blacker Sans Text Bold" panose="020B0604020202020204" charset="0"/>
                <a:ea typeface="Aileron"/>
                <a:cs typeface="Aileron"/>
                <a:sym typeface="Aileron"/>
              </a:rPr>
              <a:t>SƠ ĐỒ NHÂN SỰ </a:t>
            </a:r>
          </a:p>
          <a:p>
            <a:pPr marL="514350" indent="-514350">
              <a:lnSpc>
                <a:spcPct val="200000"/>
              </a:lnSpc>
              <a:buFont typeface="+mj-lt"/>
              <a:buAutoNum type="romanUcPeriod"/>
            </a:pPr>
            <a:r>
              <a:rPr lang="vi-VN" sz="2800" dirty="0">
                <a:solidFill>
                  <a:srgbClr val="000000"/>
                </a:solidFill>
                <a:latin typeface="Blacker Sans Text Bold" panose="020B0604020202020204" charset="0"/>
                <a:ea typeface="Aileron"/>
                <a:cs typeface="Aileron"/>
                <a:sym typeface="Aileron"/>
              </a:rPr>
              <a:t>MỤC TIÊU &amp; ĐỊNH HƯỚNG PHÁT TRIỂN </a:t>
            </a:r>
          </a:p>
          <a:p>
            <a:pPr marL="514350" indent="-514350" algn="ctr">
              <a:lnSpc>
                <a:spcPts val="2799"/>
              </a:lnSpc>
              <a:buFont typeface="+mj-lt"/>
              <a:buAutoNum type="romanUcPeriod"/>
            </a:pPr>
            <a:endParaRPr lang="en-US" sz="1999" dirty="0">
              <a:latin typeface="Blacker Sans Text Bold" panose="020B0604020202020204" charset="0"/>
              <a:ea typeface="Aileron"/>
              <a:cs typeface="Aileron"/>
              <a:sym typeface="Aileron"/>
            </a:endParaRPr>
          </a:p>
        </p:txBody>
      </p:sp>
      <p:sp>
        <p:nvSpPr>
          <p:cNvPr id="35" name="TextBox 35"/>
          <p:cNvSpPr txBox="1"/>
          <p:nvPr/>
        </p:nvSpPr>
        <p:spPr>
          <a:xfrm>
            <a:off x="1235679" y="3498938"/>
            <a:ext cx="10330360" cy="6419643"/>
          </a:xfrm>
          <a:prstGeom prst="rect">
            <a:avLst/>
          </a:prstGeom>
        </p:spPr>
        <p:txBody>
          <a:bodyPr wrap="square" lIns="0" tIns="0" rIns="0" bIns="0" rtlCol="0" anchor="t">
            <a:spAutoFit/>
          </a:bodyPr>
          <a:lstStyle/>
          <a:p>
            <a:pPr>
              <a:lnSpc>
                <a:spcPct val="150000"/>
              </a:lnSpc>
            </a:pPr>
            <a:r>
              <a:rPr lang="vi-VN" sz="2199" b="1" i="1" dirty="0">
                <a:latin typeface="Blacker Sans Text"/>
                <a:ea typeface="Blacker Sans Text"/>
                <a:cs typeface="Blacker Sans Text"/>
                <a:sym typeface="Blacker Sans Text"/>
              </a:rPr>
              <a:t>           </a:t>
            </a:r>
            <a:endParaRPr lang="vi-VN" sz="2400" b="1" u="sng" dirty="0">
              <a:solidFill>
                <a:srgbClr val="737373"/>
              </a:solidFill>
              <a:latin typeface="Blacker Sans Text"/>
              <a:ea typeface="Blacker Sans Text"/>
              <a:cs typeface="Blacker Sans Text"/>
              <a:sym typeface="Blacker Sans Text"/>
            </a:endParaRPr>
          </a:p>
          <a:p>
            <a:pPr algn="l">
              <a:lnSpc>
                <a:spcPct val="150000"/>
              </a:lnSpc>
            </a:pPr>
            <a:r>
              <a:rPr lang="vi-VN" sz="2400" b="1" i="1" dirty="0">
                <a:ea typeface="Blacker Sans Text"/>
                <a:cs typeface="Aldhabi" panose="020F0502020204030204" pitchFamily="2" charset="-78"/>
                <a:sym typeface="Blacker Sans Text"/>
              </a:rPr>
              <a:t>Trụ Sở &amp;Chi Nhánh</a:t>
            </a:r>
          </a:p>
          <a:p>
            <a:pPr>
              <a:lnSpc>
                <a:spcPct val="150000"/>
              </a:lnSpc>
            </a:pPr>
            <a:r>
              <a:rPr lang="vi-VN" sz="2400" b="1" dirty="0"/>
              <a:t>Trụ sở chính: Trung Tâm Điện Lạnh Tiến Phát :</a:t>
            </a:r>
          </a:p>
          <a:p>
            <a:pPr>
              <a:lnSpc>
                <a:spcPct val="150000"/>
              </a:lnSpc>
            </a:pPr>
            <a:r>
              <a:rPr lang="vi-VN" sz="2400" dirty="0"/>
              <a:t>Văn Phòng Đại Diện : 1/23 – 1/25 Phạm Quý Thích Phường Tân Quý Quận Tân Phú TP.HCM</a:t>
            </a:r>
          </a:p>
          <a:p>
            <a:pPr>
              <a:lnSpc>
                <a:spcPct val="150000"/>
              </a:lnSpc>
            </a:pPr>
            <a:r>
              <a:rPr lang="vi-VN" sz="2400" b="1" dirty="0"/>
              <a:t>Trạm Bình Dương (HCM) </a:t>
            </a:r>
            <a:r>
              <a:rPr lang="vi-VN" sz="2400" dirty="0"/>
              <a:t>: 65-67 Đ. D20, Khu Dân Cư </a:t>
            </a:r>
            <a:r>
              <a:rPr lang="vi-VN" sz="2400" dirty="0" err="1"/>
              <a:t>Viet</a:t>
            </a:r>
            <a:r>
              <a:rPr lang="vi-VN" sz="2400" dirty="0"/>
              <a:t> </a:t>
            </a:r>
            <a:r>
              <a:rPr lang="vi-VN" sz="2400" dirty="0" err="1"/>
              <a:t>Sing</a:t>
            </a:r>
            <a:r>
              <a:rPr lang="vi-VN" sz="2400" dirty="0"/>
              <a:t>, Thuận An, Bình Dương(Nay Là Phường An Phú TP.HCM).</a:t>
            </a:r>
          </a:p>
          <a:p>
            <a:pPr>
              <a:lnSpc>
                <a:spcPct val="150000"/>
              </a:lnSpc>
            </a:pPr>
            <a:r>
              <a:rPr lang="vi-VN" sz="2400" b="1" dirty="0"/>
              <a:t>Trạm Long An </a:t>
            </a:r>
            <a:r>
              <a:rPr lang="vi-VN" sz="2400" dirty="0"/>
              <a:t>: 01A ,Quốc Lộ 1A ,Bến Lức Long An</a:t>
            </a:r>
          </a:p>
          <a:p>
            <a:pPr>
              <a:lnSpc>
                <a:spcPct val="150000"/>
              </a:lnSpc>
            </a:pPr>
            <a:r>
              <a:rPr lang="vi-VN" sz="2400" b="1" dirty="0"/>
              <a:t>Trạm Cai Lậy </a:t>
            </a:r>
            <a:r>
              <a:rPr lang="vi-VN" sz="2400" dirty="0"/>
              <a:t>:KP1,P1 Thị Xã Cai Lậy Tỉnh Tiền Giang</a:t>
            </a:r>
          </a:p>
          <a:p>
            <a:pPr>
              <a:lnSpc>
                <a:spcPct val="150000"/>
              </a:lnSpc>
            </a:pPr>
            <a:r>
              <a:rPr lang="vi-VN" sz="2400" b="1" dirty="0"/>
              <a:t>Trạm Cái Bè </a:t>
            </a:r>
            <a:r>
              <a:rPr lang="vi-VN" sz="2400" dirty="0"/>
              <a:t>:238 Quốc Lộ 1A Ấp An Thạnh Huyện Cái Bè Tỉnh Tiền Giang</a:t>
            </a:r>
          </a:p>
          <a:p>
            <a:pPr>
              <a:lnSpc>
                <a:spcPct val="150000"/>
              </a:lnSpc>
            </a:pPr>
            <a:r>
              <a:rPr lang="vi-VN" sz="2400" b="1" dirty="0"/>
              <a:t>Trạm Cần Thơ </a:t>
            </a:r>
            <a:r>
              <a:rPr lang="vi-VN" sz="2400" dirty="0"/>
              <a:t>:Địa chỉ số 577/ đường 30/4, phường Tân An, TP. Cần Thơ</a:t>
            </a:r>
          </a:p>
          <a:p>
            <a:pPr algn="l">
              <a:lnSpc>
                <a:spcPts val="3079"/>
              </a:lnSpc>
            </a:pPr>
            <a:endParaRPr lang="vi-VN" sz="2400" b="1" u="sng" dirty="0">
              <a:solidFill>
                <a:srgbClr val="737373"/>
              </a:solidFill>
              <a:latin typeface="Blacker Sans Text"/>
              <a:ea typeface="Blacker Sans Text"/>
              <a:cs typeface="Blacker Sans Text"/>
              <a:sym typeface="Blacker Sans Text"/>
            </a:endParaRPr>
          </a:p>
        </p:txBody>
      </p:sp>
      <p:grpSp>
        <p:nvGrpSpPr>
          <p:cNvPr id="19" name="Group 17">
            <a:extLst>
              <a:ext uri="{FF2B5EF4-FFF2-40B4-BE49-F238E27FC236}">
                <a16:creationId xmlns:a16="http://schemas.microsoft.com/office/drawing/2014/main" id="{257CB881-1EBE-A450-9CC4-59369BA87AF0}"/>
              </a:ext>
            </a:extLst>
          </p:cNvPr>
          <p:cNvGrpSpPr/>
          <p:nvPr/>
        </p:nvGrpSpPr>
        <p:grpSpPr>
          <a:xfrm>
            <a:off x="1064532" y="3112587"/>
            <a:ext cx="733411" cy="788108"/>
            <a:chOff x="76200" y="38100"/>
            <a:chExt cx="1055036" cy="1111110"/>
          </a:xfrm>
        </p:grpSpPr>
        <p:sp>
          <p:nvSpPr>
            <p:cNvPr id="20" name="Freeform 18">
              <a:extLst>
                <a:ext uri="{FF2B5EF4-FFF2-40B4-BE49-F238E27FC236}">
                  <a16:creationId xmlns:a16="http://schemas.microsoft.com/office/drawing/2014/main" id="{144978CD-9C81-39E3-F621-57275E7A7D1A}"/>
                </a:ext>
              </a:extLst>
            </p:cNvPr>
            <p:cNvSpPr/>
            <p:nvPr/>
          </p:nvSpPr>
          <p:spPr>
            <a:xfrm>
              <a:off x="318436" y="33641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7373"/>
            </a:solidFill>
          </p:spPr>
          <p:txBody>
            <a:bodyPr/>
            <a:lstStyle/>
            <a:p>
              <a:endParaRPr lang="en-US" dirty="0"/>
            </a:p>
          </p:txBody>
        </p:sp>
        <p:sp>
          <p:nvSpPr>
            <p:cNvPr id="21" name="TextBox 19">
              <a:extLst>
                <a:ext uri="{FF2B5EF4-FFF2-40B4-BE49-F238E27FC236}">
                  <a16:creationId xmlns:a16="http://schemas.microsoft.com/office/drawing/2014/main" id="{6C3954BD-7866-0E07-5188-5849B795929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24" name="Freeform 11">
            <a:extLst>
              <a:ext uri="{FF2B5EF4-FFF2-40B4-BE49-F238E27FC236}">
                <a16:creationId xmlns:a16="http://schemas.microsoft.com/office/drawing/2014/main" id="{6CB4BD77-F372-6E1D-3369-CD7F1889BA25}"/>
              </a:ext>
            </a:extLst>
          </p:cNvPr>
          <p:cNvSpPr/>
          <p:nvPr/>
        </p:nvSpPr>
        <p:spPr>
          <a:xfrm>
            <a:off x="4020295" y="4792323"/>
            <a:ext cx="246905" cy="208513"/>
          </a:xfrm>
          <a:custGeom>
            <a:avLst/>
            <a:gdLst/>
            <a:ahLst/>
            <a:cxnLst/>
            <a:rect l="l" t="t" r="r" b="b"/>
            <a:pathLst>
              <a:path w="430499" h="430499">
                <a:moveTo>
                  <a:pt x="0" y="0"/>
                </a:moveTo>
                <a:lnTo>
                  <a:pt x="430499" y="0"/>
                </a:lnTo>
                <a:lnTo>
                  <a:pt x="430499" y="430499"/>
                </a:lnTo>
                <a:lnTo>
                  <a:pt x="0" y="430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31">
            <a:extLst>
              <a:ext uri="{FF2B5EF4-FFF2-40B4-BE49-F238E27FC236}">
                <a16:creationId xmlns:a16="http://schemas.microsoft.com/office/drawing/2014/main" id="{F774ED78-65AB-BAD1-B561-094321ABE1D6}"/>
              </a:ext>
            </a:extLst>
          </p:cNvPr>
          <p:cNvSpPr/>
          <p:nvPr/>
        </p:nvSpPr>
        <p:spPr>
          <a:xfrm>
            <a:off x="1303588" y="2598635"/>
            <a:ext cx="423435" cy="423435"/>
          </a:xfrm>
          <a:custGeom>
            <a:avLst/>
            <a:gdLst/>
            <a:ahLst/>
            <a:cxnLst/>
            <a:rect l="l" t="t" r="r" b="b"/>
            <a:pathLst>
              <a:path w="423435" h="423435">
                <a:moveTo>
                  <a:pt x="0" y="0"/>
                </a:moveTo>
                <a:lnTo>
                  <a:pt x="423435" y="0"/>
                </a:lnTo>
                <a:lnTo>
                  <a:pt x="423435" y="423435"/>
                </a:lnTo>
                <a:lnTo>
                  <a:pt x="0" y="4234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11">
            <a:extLst>
              <a:ext uri="{FF2B5EF4-FFF2-40B4-BE49-F238E27FC236}">
                <a16:creationId xmlns:a16="http://schemas.microsoft.com/office/drawing/2014/main" id="{1A4C36C3-8CDF-B78F-24BC-422403A2EB8B}"/>
              </a:ext>
            </a:extLst>
          </p:cNvPr>
          <p:cNvSpPr/>
          <p:nvPr/>
        </p:nvSpPr>
        <p:spPr>
          <a:xfrm>
            <a:off x="1319994" y="832478"/>
            <a:ext cx="430499" cy="430499"/>
          </a:xfrm>
          <a:custGeom>
            <a:avLst/>
            <a:gdLst/>
            <a:ahLst/>
            <a:cxnLst/>
            <a:rect l="l" t="t" r="r" b="b"/>
            <a:pathLst>
              <a:path w="430499" h="430499">
                <a:moveTo>
                  <a:pt x="0" y="0"/>
                </a:moveTo>
                <a:lnTo>
                  <a:pt x="430499" y="0"/>
                </a:lnTo>
                <a:lnTo>
                  <a:pt x="430499" y="430499"/>
                </a:lnTo>
                <a:lnTo>
                  <a:pt x="0" y="430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4" name="Group 12">
            <a:extLst>
              <a:ext uri="{FF2B5EF4-FFF2-40B4-BE49-F238E27FC236}">
                <a16:creationId xmlns:a16="http://schemas.microsoft.com/office/drawing/2014/main" id="{2DD0767C-00CA-2D72-E676-2934315BEAE5}"/>
              </a:ext>
            </a:extLst>
          </p:cNvPr>
          <p:cNvGrpSpPr/>
          <p:nvPr/>
        </p:nvGrpSpPr>
        <p:grpSpPr>
          <a:xfrm>
            <a:off x="1227673" y="1730006"/>
            <a:ext cx="576517" cy="952208"/>
            <a:chOff x="-1" y="-605866"/>
            <a:chExt cx="812800" cy="1342466"/>
          </a:xfrm>
        </p:grpSpPr>
        <p:sp>
          <p:nvSpPr>
            <p:cNvPr id="55" name="Freeform 13">
              <a:extLst>
                <a:ext uri="{FF2B5EF4-FFF2-40B4-BE49-F238E27FC236}">
                  <a16:creationId xmlns:a16="http://schemas.microsoft.com/office/drawing/2014/main" id="{8B208848-5E00-0CB1-A809-D77E15AC2C9A}"/>
                </a:ext>
              </a:extLst>
            </p:cNvPr>
            <p:cNvSpPr/>
            <p:nvPr/>
          </p:nvSpPr>
          <p:spPr>
            <a:xfrm>
              <a:off x="-1" y="-60586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7373"/>
            </a:solidFill>
          </p:spPr>
          <p:txBody>
            <a:bodyPr/>
            <a:lstStyle/>
            <a:p>
              <a:endParaRPr lang="en-US"/>
            </a:p>
          </p:txBody>
        </p:sp>
        <p:sp>
          <p:nvSpPr>
            <p:cNvPr id="56" name="TextBox 14">
              <a:extLst>
                <a:ext uri="{FF2B5EF4-FFF2-40B4-BE49-F238E27FC236}">
                  <a16:creationId xmlns:a16="http://schemas.microsoft.com/office/drawing/2014/main" id="{949C365A-91D5-4490-6DAE-CCF64A7946E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7" name="Freeform 15">
            <a:extLst>
              <a:ext uri="{FF2B5EF4-FFF2-40B4-BE49-F238E27FC236}">
                <a16:creationId xmlns:a16="http://schemas.microsoft.com/office/drawing/2014/main" id="{1CC14509-4B48-7429-5BBC-99A81CB7FB3B}"/>
              </a:ext>
            </a:extLst>
          </p:cNvPr>
          <p:cNvSpPr/>
          <p:nvPr/>
        </p:nvSpPr>
        <p:spPr>
          <a:xfrm>
            <a:off x="1341046" y="1884830"/>
            <a:ext cx="325106" cy="250036"/>
          </a:xfrm>
          <a:custGeom>
            <a:avLst/>
            <a:gdLst/>
            <a:ahLst/>
            <a:cxnLst/>
            <a:rect l="l" t="t" r="r" b="b"/>
            <a:pathLst>
              <a:path w="325106" h="250036">
                <a:moveTo>
                  <a:pt x="0" y="0"/>
                </a:moveTo>
                <a:lnTo>
                  <a:pt x="325106" y="0"/>
                </a:lnTo>
                <a:lnTo>
                  <a:pt x="325106" y="250036"/>
                </a:lnTo>
                <a:lnTo>
                  <a:pt x="0" y="2500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58" name="Freeform 20">
            <a:extLst>
              <a:ext uri="{FF2B5EF4-FFF2-40B4-BE49-F238E27FC236}">
                <a16:creationId xmlns:a16="http://schemas.microsoft.com/office/drawing/2014/main" id="{2CE52623-E630-A9EC-2B4E-1ABBBFFF2A0C}"/>
              </a:ext>
            </a:extLst>
          </p:cNvPr>
          <p:cNvSpPr/>
          <p:nvPr/>
        </p:nvSpPr>
        <p:spPr>
          <a:xfrm>
            <a:off x="1311888" y="3395238"/>
            <a:ext cx="418315" cy="418315"/>
          </a:xfrm>
          <a:custGeom>
            <a:avLst/>
            <a:gdLst/>
            <a:ahLst/>
            <a:cxnLst/>
            <a:rect l="l" t="t" r="r" b="b"/>
            <a:pathLst>
              <a:path w="418315" h="418315">
                <a:moveTo>
                  <a:pt x="0" y="0"/>
                </a:moveTo>
                <a:lnTo>
                  <a:pt x="418314" y="0"/>
                </a:lnTo>
                <a:lnTo>
                  <a:pt x="418314" y="418315"/>
                </a:lnTo>
                <a:lnTo>
                  <a:pt x="0" y="4183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pic>
        <p:nvPicPr>
          <p:cNvPr id="2" name="Hình ảnh 1" descr="Ảnh có chứa văn bản, Phông chữ, Đồ họa, đồng hồ">
            <a:extLst>
              <a:ext uri="{FF2B5EF4-FFF2-40B4-BE49-F238E27FC236}">
                <a16:creationId xmlns:a16="http://schemas.microsoft.com/office/drawing/2014/main" id="{5F56CF79-3255-3F7C-F5A0-8E70589A107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849600" y="129952"/>
            <a:ext cx="2134010" cy="804894"/>
          </a:xfrm>
          <a:prstGeom prst="rect">
            <a:avLst/>
          </a:prstGeom>
        </p:spPr>
      </p:pic>
      <p:sp>
        <p:nvSpPr>
          <p:cNvPr id="15" name="Hộp Văn bản 14">
            <a:extLst>
              <a:ext uri="{FF2B5EF4-FFF2-40B4-BE49-F238E27FC236}">
                <a16:creationId xmlns:a16="http://schemas.microsoft.com/office/drawing/2014/main" id="{0D8D152D-3946-3014-4E4C-BFF345747B91}"/>
              </a:ext>
            </a:extLst>
          </p:cNvPr>
          <p:cNvSpPr txBox="1"/>
          <p:nvPr/>
        </p:nvSpPr>
        <p:spPr>
          <a:xfrm>
            <a:off x="1793677" y="3440694"/>
            <a:ext cx="4530923" cy="464358"/>
          </a:xfrm>
          <a:prstGeom prst="rect">
            <a:avLst/>
          </a:prstGeom>
          <a:noFill/>
        </p:spPr>
        <p:txBody>
          <a:bodyPr wrap="square">
            <a:spAutoFit/>
          </a:bodyPr>
          <a:lstStyle/>
          <a:p>
            <a:pPr algn="r">
              <a:lnSpc>
                <a:spcPts val="3079"/>
              </a:lnSpc>
            </a:pPr>
            <a:r>
              <a:rPr lang="en-US" sz="2400" b="1" i="1" dirty="0">
                <a:latin typeface="Blacker Sans Text"/>
                <a:ea typeface="Blacker Sans Text"/>
                <a:cs typeface="Blacker Sans Text"/>
                <a:sym typeface="Blacker Sans Text"/>
              </a:rPr>
              <a:t>Website:</a:t>
            </a:r>
            <a:r>
              <a:rPr lang="en-US" sz="2400" dirty="0">
                <a:solidFill>
                  <a:srgbClr val="737373"/>
                </a:solidFill>
                <a:latin typeface="Blacker Sans Text"/>
                <a:ea typeface="Blacker Sans Text"/>
                <a:cs typeface="Blacker Sans Text"/>
                <a:sym typeface="Blacker Sans Text"/>
              </a:rPr>
              <a:t> </a:t>
            </a:r>
            <a:r>
              <a:rPr lang="en-US" sz="2400" u="sng" dirty="0">
                <a:solidFill>
                  <a:srgbClr val="737373"/>
                </a:solidFill>
                <a:latin typeface="Blacker Sans Text"/>
                <a:ea typeface="Blacker Sans Text"/>
                <a:cs typeface="Blacker Sans Text"/>
                <a:sym typeface="Blacker Sans Text"/>
                <a:hlinkClick r:id="rId15" tooltip="http://dienlanhtienphat.com"/>
              </a:rPr>
              <a:t>Dienlanhtienphat.com</a:t>
            </a:r>
          </a:p>
        </p:txBody>
      </p:sp>
      <p:sp>
        <p:nvSpPr>
          <p:cNvPr id="17" name="Hình chữ nhật 16">
            <a:extLst>
              <a:ext uri="{FF2B5EF4-FFF2-40B4-BE49-F238E27FC236}">
                <a16:creationId xmlns:a16="http://schemas.microsoft.com/office/drawing/2014/main" id="{C5B88425-FB3B-0A33-E26A-7999A5602B0D}"/>
              </a:ext>
            </a:extLst>
          </p:cNvPr>
          <p:cNvSpPr/>
          <p:nvPr/>
        </p:nvSpPr>
        <p:spPr>
          <a:xfrm>
            <a:off x="0" y="0"/>
            <a:ext cx="872581" cy="1033273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38200" y="744498"/>
            <a:ext cx="7620000" cy="940083"/>
          </a:xfrm>
          <a:prstGeom prst="rect">
            <a:avLst/>
          </a:prstGeom>
        </p:spPr>
        <p:txBody>
          <a:bodyPr wrap="square" lIns="0" tIns="0" rIns="0" bIns="0" rtlCol="0" anchor="t">
            <a:spAutoFit/>
          </a:bodyPr>
          <a:lstStyle/>
          <a:p>
            <a:pPr marL="3200400" lvl="4" indent="-1371600">
              <a:lnSpc>
                <a:spcPts val="8000"/>
              </a:lnSpc>
              <a:buFont typeface="+mj-lt"/>
              <a:buAutoNum type="romanUcPeriod"/>
            </a:pPr>
            <a:r>
              <a:rPr lang="vi-VN" sz="4400" dirty="0">
                <a:solidFill>
                  <a:srgbClr val="000000"/>
                </a:solidFill>
                <a:latin typeface="Blacker Sans Text Bold" panose="020B0604020202020204" charset="0"/>
                <a:ea typeface="Archivo Black"/>
                <a:cs typeface="Archivo Black"/>
                <a:sym typeface="Archivo Black"/>
              </a:rPr>
              <a:t>GIỚI THIỆU </a:t>
            </a:r>
            <a:endParaRPr lang="en-US" sz="4400" dirty="0">
              <a:solidFill>
                <a:srgbClr val="000000"/>
              </a:solidFill>
              <a:latin typeface="Blacker Sans Text Bold" panose="020B0604020202020204" charset="0"/>
              <a:ea typeface="Archivo Black"/>
              <a:cs typeface="Archivo Black"/>
              <a:sym typeface="Archivo Black"/>
            </a:endParaRPr>
          </a:p>
        </p:txBody>
      </p:sp>
      <p:grpSp>
        <p:nvGrpSpPr>
          <p:cNvPr id="4" name="Group 4"/>
          <p:cNvGrpSpPr/>
          <p:nvPr/>
        </p:nvGrpSpPr>
        <p:grpSpPr>
          <a:xfrm>
            <a:off x="-1364840" y="179439"/>
            <a:ext cx="1781071" cy="10426561"/>
            <a:chOff x="0" y="0"/>
            <a:chExt cx="206112" cy="978025"/>
          </a:xfrm>
          <a:solidFill>
            <a:schemeClr val="accent4">
              <a:lumMod val="60000"/>
              <a:lumOff val="40000"/>
            </a:schemeClr>
          </a:solidFill>
        </p:grpSpPr>
        <p:sp>
          <p:nvSpPr>
            <p:cNvPr id="5" name="Freeform 5"/>
            <p:cNvSpPr/>
            <p:nvPr/>
          </p:nvSpPr>
          <p:spPr>
            <a:xfrm>
              <a:off x="0" y="0"/>
              <a:ext cx="206112" cy="978025"/>
            </a:xfrm>
            <a:custGeom>
              <a:avLst/>
              <a:gdLst/>
              <a:ahLst/>
              <a:cxnLst/>
              <a:rect l="l" t="t" r="r" b="b"/>
              <a:pathLst>
                <a:path w="206112" h="978025">
                  <a:moveTo>
                    <a:pt x="0" y="0"/>
                  </a:moveTo>
                  <a:lnTo>
                    <a:pt x="206112" y="0"/>
                  </a:lnTo>
                  <a:lnTo>
                    <a:pt x="206112" y="978025"/>
                  </a:lnTo>
                  <a:lnTo>
                    <a:pt x="0" y="978025"/>
                  </a:lnTo>
                  <a:close/>
                </a:path>
              </a:pathLst>
            </a:custGeom>
          </p:spPr>
          <p:style>
            <a:lnRef idx="1">
              <a:schemeClr val="accent1"/>
            </a:lnRef>
            <a:fillRef idx="2">
              <a:schemeClr val="accent1"/>
            </a:fillRef>
            <a:effectRef idx="1">
              <a:schemeClr val="accent1"/>
            </a:effectRef>
            <a:fontRef idx="minor">
              <a:schemeClr val="dk1"/>
            </a:fontRef>
          </p:style>
          <p:txBody>
            <a:bodyPr/>
            <a:lstStyle/>
            <a:p>
              <a:endParaRPr lang="en-US"/>
            </a:p>
          </p:txBody>
        </p:sp>
        <p:sp>
          <p:nvSpPr>
            <p:cNvPr id="6" name="TextBox 6"/>
            <p:cNvSpPr txBox="1"/>
            <p:nvPr/>
          </p:nvSpPr>
          <p:spPr>
            <a:xfrm>
              <a:off x="0" y="-38100"/>
              <a:ext cx="206112" cy="1016125"/>
            </a:xfrm>
            <a:prstGeom prst="rect">
              <a:avLst/>
            </a:prstGeom>
          </p:spPr>
          <p:style>
            <a:lnRef idx="1">
              <a:schemeClr val="accent1"/>
            </a:lnRef>
            <a:fillRef idx="2">
              <a:schemeClr val="accent1"/>
            </a:fillRef>
            <a:effectRef idx="1">
              <a:schemeClr val="accent1"/>
            </a:effectRef>
            <a:fontRef idx="minor">
              <a:schemeClr val="dk1"/>
            </a:fontRef>
          </p:style>
          <p:txBody>
            <a:bodyPr lIns="50800" tIns="50800" rIns="50800" bIns="50800" rtlCol="0" anchor="ctr"/>
            <a:lstStyle/>
            <a:p>
              <a:pPr algn="ctr">
                <a:lnSpc>
                  <a:spcPts val="2659"/>
                </a:lnSpc>
              </a:pPr>
              <a:endParaRPr/>
            </a:p>
          </p:txBody>
        </p:sp>
      </p:grpSp>
      <p:sp>
        <p:nvSpPr>
          <p:cNvPr id="9" name="TextBox 9"/>
          <p:cNvSpPr txBox="1"/>
          <p:nvPr/>
        </p:nvSpPr>
        <p:spPr>
          <a:xfrm>
            <a:off x="9567402" y="5143500"/>
            <a:ext cx="8115300" cy="328295"/>
          </a:xfrm>
          <a:prstGeom prst="rect">
            <a:avLst/>
          </a:prstGeom>
        </p:spPr>
        <p:txBody>
          <a:bodyPr lIns="0" tIns="0" rIns="0" bIns="0" rtlCol="0" anchor="t">
            <a:spAutoFit/>
          </a:bodyPr>
          <a:lstStyle/>
          <a:p>
            <a:pPr algn="r">
              <a:lnSpc>
                <a:spcPts val="2799"/>
              </a:lnSpc>
              <a:spcBef>
                <a:spcPct val="0"/>
              </a:spcBef>
            </a:pPr>
            <a:r>
              <a:rPr lang="en-US" sz="1999" dirty="0">
                <a:solidFill>
                  <a:srgbClr val="000000"/>
                </a:solidFill>
                <a:latin typeface="Aileron"/>
                <a:ea typeface="Aileron"/>
                <a:cs typeface="Aileron"/>
                <a:sym typeface="Aileron"/>
              </a:rPr>
              <a:t>.</a:t>
            </a:r>
          </a:p>
        </p:txBody>
      </p:sp>
      <p:sp>
        <p:nvSpPr>
          <p:cNvPr id="10" name="AutoShape 10"/>
          <p:cNvSpPr/>
          <p:nvPr/>
        </p:nvSpPr>
        <p:spPr>
          <a:xfrm rot="-10800000">
            <a:off x="1981200" y="1943100"/>
            <a:ext cx="4648200" cy="0"/>
          </a:xfrm>
          <a:prstGeom prst="line">
            <a:avLst/>
          </a:prstGeom>
          <a:ln w="19050" cap="flat">
            <a:solidFill>
              <a:srgbClr val="000000"/>
            </a:solidFill>
            <a:prstDash val="solid"/>
            <a:headEnd type="none" w="sm" len="sm"/>
            <a:tailEnd type="none" w="sm" len="sm"/>
          </a:ln>
        </p:spPr>
        <p:txBody>
          <a:bodyPr/>
          <a:lstStyle/>
          <a:p>
            <a:endParaRPr lang="en-US"/>
          </a:p>
        </p:txBody>
      </p:sp>
      <p:sp>
        <p:nvSpPr>
          <p:cNvPr id="17" name="Tiêu đề phụ 16">
            <a:extLst>
              <a:ext uri="{FF2B5EF4-FFF2-40B4-BE49-F238E27FC236}">
                <a16:creationId xmlns:a16="http://schemas.microsoft.com/office/drawing/2014/main" id="{DC91822E-86AC-F21C-1C30-A96B09FF117B}"/>
              </a:ext>
            </a:extLst>
          </p:cNvPr>
          <p:cNvSpPr>
            <a:spLocks noGrp="1"/>
          </p:cNvSpPr>
          <p:nvPr>
            <p:ph type="subTitle" idx="4294967295"/>
          </p:nvPr>
        </p:nvSpPr>
        <p:spPr>
          <a:xfrm>
            <a:off x="848563" y="2201619"/>
            <a:ext cx="10107731" cy="9723671"/>
          </a:xfrm>
        </p:spPr>
        <p:txBody>
          <a:bodyPr>
            <a:normAutofit fontScale="55000" lnSpcReduction="20000"/>
          </a:bodyPr>
          <a:lstStyle/>
          <a:p>
            <a:pPr marL="0" indent="0">
              <a:lnSpc>
                <a:spcPct val="170000"/>
              </a:lnSpc>
              <a:buNone/>
            </a:pPr>
            <a:r>
              <a:rPr lang="vi-VN" sz="5100" dirty="0">
                <a:solidFill>
                  <a:schemeClr val="tx1"/>
                </a:solidFill>
              </a:rPr>
              <a:t>Lời đầu tiên xin chào đến quý khách . </a:t>
            </a:r>
            <a:r>
              <a:rPr lang="vi-VN" sz="5100" b="1" dirty="0"/>
              <a:t>Trung Tâm Điện Lạnh Tiến Phát </a:t>
            </a:r>
            <a:r>
              <a:rPr lang="vi-VN" sz="5100" dirty="0"/>
              <a:t>tự hào là đơn vị cung cấp dịch vụ ưu việt cho khách hàng trong lĩnh vực Điện lạnh. Chúng tôi là doanh nghiệp chuyên cung cấp dịch vụ vệ sinh, bảo trì, bảo dưỡng cũng như thiết kế – thi công lắp đặt – sửa chữa – bảo trì hệ thống điện lạnh dân dụng và các loại máy lạnh công nghiệp, điều hòa không khí trung tâm. Sửa chữa hệ thống VRV – Hệ thống máy lạnh </a:t>
            </a:r>
            <a:r>
              <a:rPr lang="vi-VN" sz="5100" dirty="0" err="1"/>
              <a:t>Chiller</a:t>
            </a:r>
            <a:r>
              <a:rPr lang="vi-VN" sz="5100" dirty="0"/>
              <a:t> – Hệ thống ống nối gió hay cung cấp, thay thế phụ tùng chính hãng với chất lượng hoàn thiện và tốt nhất dành cho Khách hàng của Tiến Phát</a:t>
            </a:r>
            <a:r>
              <a:rPr lang="vi-VN" sz="4400" dirty="0"/>
              <a:t>. </a:t>
            </a:r>
            <a:endParaRPr lang="vi-VN" sz="4400" dirty="0">
              <a:solidFill>
                <a:schemeClr val="tx1"/>
              </a:solidFill>
            </a:endParaRPr>
          </a:p>
          <a:p>
            <a:pPr>
              <a:lnSpc>
                <a:spcPct val="170000"/>
              </a:lnSpc>
            </a:pPr>
            <a:endParaRPr lang="vi-VN" sz="4400" dirty="0">
              <a:solidFill>
                <a:schemeClr val="tx1"/>
              </a:solidFill>
              <a:latin typeface="Blacker Sans Text Bold" panose="020B0604020202020204" charset="0"/>
            </a:endParaRPr>
          </a:p>
          <a:p>
            <a:pPr algn="l"/>
            <a:endParaRPr lang="vi-VN" sz="2400" dirty="0">
              <a:solidFill>
                <a:schemeClr val="tx1"/>
              </a:solidFill>
              <a:latin typeface="Blacker Sans Text Bold" panose="020B0604020202020204" charset="0"/>
            </a:endParaRPr>
          </a:p>
          <a:p>
            <a:pPr algn="l"/>
            <a:endParaRPr lang="vi-VN" sz="2400" dirty="0">
              <a:latin typeface="Blacker Sans Text Bold" panose="020B0604020202020204" charset="0"/>
            </a:endParaRPr>
          </a:p>
          <a:p>
            <a:pPr algn="l"/>
            <a:endParaRPr lang="vi-VN" sz="2400" dirty="0">
              <a:solidFill>
                <a:schemeClr val="tx1"/>
              </a:solidFill>
              <a:latin typeface="Blacker Sans Text Bold" panose="020B0604020202020204" charset="0"/>
            </a:endParaRPr>
          </a:p>
          <a:p>
            <a:pPr marL="0" indent="0" algn="l">
              <a:buNone/>
            </a:pPr>
            <a:endParaRPr lang="vi-VN" sz="2400" dirty="0">
              <a:solidFill>
                <a:schemeClr val="tx1"/>
              </a:solidFill>
              <a:latin typeface="Blacker Sans Text Bold" panose="020B0604020202020204" charset="0"/>
            </a:endParaRPr>
          </a:p>
          <a:p>
            <a:pPr algn="l"/>
            <a:endParaRPr lang="vi-VN" sz="2400" dirty="0">
              <a:solidFill>
                <a:schemeClr val="tx1"/>
              </a:solidFill>
              <a:latin typeface="Blacker Sans Text Bold" panose="020B0604020202020204" charset="0"/>
            </a:endParaRPr>
          </a:p>
          <a:p>
            <a:pPr marL="0" indent="0" algn="l">
              <a:buNone/>
            </a:pPr>
            <a:r>
              <a:rPr lang="vi-VN" sz="2400" dirty="0">
                <a:solidFill>
                  <a:schemeClr val="tx1"/>
                </a:solidFill>
                <a:latin typeface="Blacker Sans Text Bold" panose="020B0604020202020204" charset="0"/>
              </a:rPr>
              <a:t> </a:t>
            </a:r>
            <a:endParaRPr lang="en-US" sz="2400" dirty="0">
              <a:solidFill>
                <a:schemeClr val="tx1"/>
              </a:solidFill>
              <a:latin typeface="Blacker Sans Text Bold" panose="020B0604020202020204" charset="0"/>
            </a:endParaRPr>
          </a:p>
        </p:txBody>
      </p:sp>
      <p:cxnSp>
        <p:nvCxnSpPr>
          <p:cNvPr id="14" name="Đường nối Thẳng 13">
            <a:extLst>
              <a:ext uri="{FF2B5EF4-FFF2-40B4-BE49-F238E27FC236}">
                <a16:creationId xmlns:a16="http://schemas.microsoft.com/office/drawing/2014/main" id="{72BEE2EA-3449-36C5-5BF4-613616E9C8FC}"/>
              </a:ext>
            </a:extLst>
          </p:cNvPr>
          <p:cNvCxnSpPr>
            <a:cxnSpLocks/>
          </p:cNvCxnSpPr>
          <p:nvPr/>
        </p:nvCxnSpPr>
        <p:spPr>
          <a:xfrm>
            <a:off x="10956295" y="912027"/>
            <a:ext cx="0" cy="8630475"/>
          </a:xfrm>
          <a:prstGeom prst="line">
            <a:avLst/>
          </a:prstGeom>
        </p:spPr>
        <p:style>
          <a:lnRef idx="3">
            <a:schemeClr val="accent4"/>
          </a:lnRef>
          <a:fillRef idx="0">
            <a:schemeClr val="accent4"/>
          </a:fillRef>
          <a:effectRef idx="2">
            <a:schemeClr val="accent4"/>
          </a:effectRef>
          <a:fontRef idx="minor">
            <a:schemeClr val="tx1"/>
          </a:fontRef>
        </p:style>
      </p:cxnSp>
      <p:pic>
        <p:nvPicPr>
          <p:cNvPr id="21" name="Hình ảnh 20" descr="Ảnh có chứa trang phục, người, giày dép, mặt đất&#10;&#10;Nội dung do AI tạo ra có thể không chính xác.">
            <a:extLst>
              <a:ext uri="{FF2B5EF4-FFF2-40B4-BE49-F238E27FC236}">
                <a16:creationId xmlns:a16="http://schemas.microsoft.com/office/drawing/2014/main" id="{B8FFF144-1EDA-AA01-6A1F-585606278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53156" y="912027"/>
            <a:ext cx="3430455" cy="4013610"/>
          </a:xfrm>
          <a:prstGeom prst="rect">
            <a:avLst/>
          </a:prstGeom>
        </p:spPr>
      </p:pic>
      <p:pic>
        <p:nvPicPr>
          <p:cNvPr id="24" name="Hình ảnh 23" descr="Ảnh có chứa trang phục, người, Thợ máy, đàn ông">
            <a:extLst>
              <a:ext uri="{FF2B5EF4-FFF2-40B4-BE49-F238E27FC236}">
                <a16:creationId xmlns:a16="http://schemas.microsoft.com/office/drawing/2014/main" id="{46E84E3C-2CE2-2089-7522-AD76D7C7F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2686" y="5391434"/>
            <a:ext cx="3433544" cy="3962073"/>
          </a:xfrm>
          <a:prstGeom prst="rect">
            <a:avLst/>
          </a:prstGeom>
        </p:spPr>
      </p:pic>
      <p:pic>
        <p:nvPicPr>
          <p:cNvPr id="28" name="Hình ảnh 27" descr="Ảnh có chứa trang phục, người, giày dép, Thợ máy">
            <a:extLst>
              <a:ext uri="{FF2B5EF4-FFF2-40B4-BE49-F238E27FC236}">
                <a16:creationId xmlns:a16="http://schemas.microsoft.com/office/drawing/2014/main" id="{5A077C81-DD27-12FF-D64E-428D0B4F9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06230" y="5395122"/>
            <a:ext cx="3277379" cy="3962074"/>
          </a:xfrm>
          <a:prstGeom prst="rect">
            <a:avLst/>
          </a:prstGeom>
        </p:spPr>
      </p:pic>
      <p:pic>
        <p:nvPicPr>
          <p:cNvPr id="32" name="Hình ảnh 31" descr="Ảnh có chứa trang phục, giày dép, người, đàn ông">
            <a:extLst>
              <a:ext uri="{FF2B5EF4-FFF2-40B4-BE49-F238E27FC236}">
                <a16:creationId xmlns:a16="http://schemas.microsoft.com/office/drawing/2014/main" id="{85A19528-4C6C-E9BF-35BD-E0AF5E5440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5765" y="912027"/>
            <a:ext cx="3430455" cy="4016865"/>
          </a:xfrm>
          <a:prstGeom prst="rect">
            <a:avLst/>
          </a:prstGeom>
        </p:spPr>
      </p:pic>
      <p:sp>
        <p:nvSpPr>
          <p:cNvPr id="35" name="Hộp Văn bản 34">
            <a:extLst>
              <a:ext uri="{FF2B5EF4-FFF2-40B4-BE49-F238E27FC236}">
                <a16:creationId xmlns:a16="http://schemas.microsoft.com/office/drawing/2014/main" id="{454A377A-8E64-BDBE-9F29-3401A8384362}"/>
              </a:ext>
            </a:extLst>
          </p:cNvPr>
          <p:cNvSpPr txBox="1"/>
          <p:nvPr/>
        </p:nvSpPr>
        <p:spPr>
          <a:xfrm>
            <a:off x="12496799" y="4975971"/>
            <a:ext cx="4953001" cy="400110"/>
          </a:xfrm>
          <a:prstGeom prst="rect">
            <a:avLst/>
          </a:prstGeom>
          <a:noFill/>
        </p:spPr>
        <p:txBody>
          <a:bodyPr wrap="square">
            <a:spAutoFit/>
          </a:bodyPr>
          <a:lstStyle/>
          <a:p>
            <a:r>
              <a:rPr lang="vi-VN" dirty="0">
                <a:latin typeface="Blacker Sans Text Bold" panose="020B0604020202020204" charset="0"/>
              </a:rPr>
              <a:t> </a:t>
            </a:r>
            <a:r>
              <a:rPr lang="vi-VN" sz="2000" dirty="0">
                <a:latin typeface="Blacker Sans Text Bold" panose="020B0604020202020204" charset="0"/>
              </a:rPr>
              <a:t>Bảo Trì Hệ Thống Điện lạnh Dân Dụng</a:t>
            </a:r>
            <a:endParaRPr lang="en-US" sz="2000" dirty="0"/>
          </a:p>
        </p:txBody>
      </p:sp>
      <p:sp>
        <p:nvSpPr>
          <p:cNvPr id="37" name="Hộp Văn bản 36">
            <a:extLst>
              <a:ext uri="{FF2B5EF4-FFF2-40B4-BE49-F238E27FC236}">
                <a16:creationId xmlns:a16="http://schemas.microsoft.com/office/drawing/2014/main" id="{033B5E7F-1027-5416-2DB3-DD46352DD6DF}"/>
              </a:ext>
            </a:extLst>
          </p:cNvPr>
          <p:cNvSpPr txBox="1"/>
          <p:nvPr/>
        </p:nvSpPr>
        <p:spPr>
          <a:xfrm>
            <a:off x="12496799" y="9542502"/>
            <a:ext cx="5639895" cy="400110"/>
          </a:xfrm>
          <a:prstGeom prst="rect">
            <a:avLst/>
          </a:prstGeom>
          <a:noFill/>
        </p:spPr>
        <p:txBody>
          <a:bodyPr wrap="square">
            <a:spAutoFit/>
          </a:bodyPr>
          <a:lstStyle/>
          <a:p>
            <a:r>
              <a:rPr lang="vi-VN" sz="2000" dirty="0">
                <a:solidFill>
                  <a:schemeClr val="tx1"/>
                </a:solidFill>
                <a:latin typeface="Blacker Sans Text Bold" panose="020B0604020202020204" charset="0"/>
              </a:rPr>
              <a:t>Bảo Trì Hệ Thống </a:t>
            </a:r>
            <a:r>
              <a:rPr lang="vi-VN" sz="2000" dirty="0">
                <a:latin typeface="Blacker Sans Text Bold" panose="020B0604020202020204" charset="0"/>
              </a:rPr>
              <a:t>Điện Lạnh Công Nghiệp</a:t>
            </a:r>
            <a:endParaRPr lang="en-US" sz="2000" dirty="0"/>
          </a:p>
        </p:txBody>
      </p:sp>
      <p:pic>
        <p:nvPicPr>
          <p:cNvPr id="7" name="Hình ảnh 6" descr="Ảnh có chứa văn bản, Phông chữ, Đồ họa, đồng hồ">
            <a:extLst>
              <a:ext uri="{FF2B5EF4-FFF2-40B4-BE49-F238E27FC236}">
                <a16:creationId xmlns:a16="http://schemas.microsoft.com/office/drawing/2014/main" id="{58419D2E-F391-64D1-B11A-5A5FFD3EC1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49600" y="56799"/>
            <a:ext cx="2134010" cy="80489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ũi tên: Xuống 13">
            <a:extLst>
              <a:ext uri="{FF2B5EF4-FFF2-40B4-BE49-F238E27FC236}">
                <a16:creationId xmlns:a16="http://schemas.microsoft.com/office/drawing/2014/main" id="{7B528FC1-36B6-AB98-26AC-B30A86BEBF52}"/>
              </a:ext>
            </a:extLst>
          </p:cNvPr>
          <p:cNvSpPr/>
          <p:nvPr/>
        </p:nvSpPr>
        <p:spPr>
          <a:xfrm rot="16200000">
            <a:off x="8888958" y="4368367"/>
            <a:ext cx="484632" cy="1100450"/>
          </a:xfrm>
          <a:prstGeom prst="downArrow">
            <a:avLst>
              <a:gd name="adj1" fmla="val 43914"/>
              <a:gd name="adj2" fmla="val 50000"/>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6" name="Mũi tên: Xuống 15">
            <a:extLst>
              <a:ext uri="{FF2B5EF4-FFF2-40B4-BE49-F238E27FC236}">
                <a16:creationId xmlns:a16="http://schemas.microsoft.com/office/drawing/2014/main" id="{7A276BEB-9577-6910-5642-441C1D7D37FC}"/>
              </a:ext>
            </a:extLst>
          </p:cNvPr>
          <p:cNvSpPr/>
          <p:nvPr/>
        </p:nvSpPr>
        <p:spPr>
          <a:xfrm rot="16200000">
            <a:off x="11808440" y="4262484"/>
            <a:ext cx="484632" cy="1168006"/>
          </a:xfrm>
          <a:prstGeom prst="downArrow">
            <a:avLst>
              <a:gd name="adj1" fmla="val 43914"/>
              <a:gd name="adj2" fmla="val 50000"/>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1" name="Mũi tên: Xuống 10">
            <a:extLst>
              <a:ext uri="{FF2B5EF4-FFF2-40B4-BE49-F238E27FC236}">
                <a16:creationId xmlns:a16="http://schemas.microsoft.com/office/drawing/2014/main" id="{2A713B5B-43FC-81DA-F86E-702F0676399E}"/>
              </a:ext>
            </a:extLst>
          </p:cNvPr>
          <p:cNvSpPr/>
          <p:nvPr/>
        </p:nvSpPr>
        <p:spPr>
          <a:xfrm rot="16200000">
            <a:off x="14795831" y="4363285"/>
            <a:ext cx="484632" cy="1075797"/>
          </a:xfrm>
          <a:prstGeom prst="downArrow">
            <a:avLst>
              <a:gd name="adj1" fmla="val 43914"/>
              <a:gd name="adj2" fmla="val 50000"/>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5" name="Mũi tên: Xuống 14">
            <a:extLst>
              <a:ext uri="{FF2B5EF4-FFF2-40B4-BE49-F238E27FC236}">
                <a16:creationId xmlns:a16="http://schemas.microsoft.com/office/drawing/2014/main" id="{37C5DD36-F44C-C4FE-66CB-0E4323023E22}"/>
              </a:ext>
            </a:extLst>
          </p:cNvPr>
          <p:cNvSpPr/>
          <p:nvPr/>
        </p:nvSpPr>
        <p:spPr>
          <a:xfrm rot="16200000">
            <a:off x="5941242" y="4383249"/>
            <a:ext cx="484632" cy="1106310"/>
          </a:xfrm>
          <a:prstGeom prst="downArrow">
            <a:avLst>
              <a:gd name="adj1" fmla="val 43914"/>
              <a:gd name="adj2" fmla="val 50000"/>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4" name="TextBox 4"/>
          <p:cNvSpPr txBox="1"/>
          <p:nvPr/>
        </p:nvSpPr>
        <p:spPr>
          <a:xfrm>
            <a:off x="914400" y="372652"/>
            <a:ext cx="8617999" cy="2009204"/>
          </a:xfrm>
          <a:prstGeom prst="rect">
            <a:avLst/>
          </a:prstGeom>
        </p:spPr>
        <p:txBody>
          <a:bodyPr wrap="square" lIns="0" tIns="0" rIns="0" bIns="0" rtlCol="0" anchor="t">
            <a:spAutoFit/>
          </a:bodyPr>
          <a:lstStyle/>
          <a:p>
            <a:pPr marL="1143000" indent="-1143000" algn="l">
              <a:lnSpc>
                <a:spcPts val="8000"/>
              </a:lnSpc>
              <a:buFont typeface="+mj-lt"/>
              <a:buAutoNum type="romanUcPeriod" startAt="2"/>
            </a:pPr>
            <a:r>
              <a:rPr lang="vi-VN" sz="6000" dirty="0">
                <a:solidFill>
                  <a:srgbClr val="000000"/>
                </a:solidFill>
                <a:latin typeface="Blacker Sans Text Bold" panose="020B0604020202020204" charset="0"/>
                <a:ea typeface="Archivo Black"/>
                <a:cs typeface="Archivo Black"/>
                <a:sym typeface="Archivo Black"/>
              </a:rPr>
              <a:t>LỊCH SỬ VÀ QUÁ TRÌNH HÌNH THÀNH </a:t>
            </a:r>
            <a:endParaRPr lang="en-US" sz="6000" dirty="0">
              <a:solidFill>
                <a:srgbClr val="000000"/>
              </a:solidFill>
              <a:latin typeface="Blacker Sans Text Bold" panose="020B0604020202020204" charset="0"/>
              <a:ea typeface="Archivo Black"/>
              <a:cs typeface="Archivo Black"/>
              <a:sym typeface="Archivo Black"/>
            </a:endParaRPr>
          </a:p>
        </p:txBody>
      </p:sp>
      <p:sp>
        <p:nvSpPr>
          <p:cNvPr id="5" name="TextBox 5"/>
          <p:cNvSpPr txBox="1"/>
          <p:nvPr/>
        </p:nvSpPr>
        <p:spPr>
          <a:xfrm>
            <a:off x="609600" y="6033892"/>
            <a:ext cx="2362200" cy="718145"/>
          </a:xfrm>
          <a:prstGeom prst="rect">
            <a:avLst/>
          </a:prstGeom>
        </p:spPr>
        <p:txBody>
          <a:bodyPr wrap="square" lIns="0" tIns="0" rIns="0" bIns="0" rtlCol="0" anchor="t">
            <a:spAutoFit/>
          </a:bodyPr>
          <a:lstStyle/>
          <a:p>
            <a:pPr algn="ctr">
              <a:lnSpc>
                <a:spcPts val="2799"/>
              </a:lnSpc>
            </a:pPr>
            <a:r>
              <a:rPr lang="vi-VN" sz="2400" dirty="0">
                <a:solidFill>
                  <a:srgbClr val="000000"/>
                </a:solidFill>
                <a:latin typeface="Aileron"/>
                <a:ea typeface="Aileron"/>
                <a:cs typeface="Aileron"/>
                <a:sym typeface="Aileron"/>
              </a:rPr>
              <a:t>Thành Lập Công Ty</a:t>
            </a:r>
            <a:endParaRPr lang="en-US" sz="2400" dirty="0">
              <a:solidFill>
                <a:srgbClr val="000000"/>
              </a:solidFill>
              <a:latin typeface="Aileron"/>
              <a:ea typeface="Aileron"/>
              <a:cs typeface="Aileron"/>
              <a:sym typeface="Aileron"/>
            </a:endParaRPr>
          </a:p>
        </p:txBody>
      </p:sp>
      <p:sp>
        <p:nvSpPr>
          <p:cNvPr id="7" name="TextBox 7"/>
          <p:cNvSpPr txBox="1"/>
          <p:nvPr/>
        </p:nvSpPr>
        <p:spPr>
          <a:xfrm>
            <a:off x="5867400" y="6056872"/>
            <a:ext cx="3938240" cy="359073"/>
          </a:xfrm>
          <a:prstGeom prst="rect">
            <a:avLst/>
          </a:prstGeom>
        </p:spPr>
        <p:txBody>
          <a:bodyPr wrap="square" lIns="0" tIns="0" rIns="0" bIns="0" rtlCol="0" anchor="t">
            <a:spAutoFit/>
          </a:bodyPr>
          <a:lstStyle/>
          <a:p>
            <a:pPr algn="ctr">
              <a:lnSpc>
                <a:spcPts val="2799"/>
              </a:lnSpc>
            </a:pPr>
            <a:r>
              <a:rPr lang="vi-VN" sz="2400" dirty="0">
                <a:solidFill>
                  <a:srgbClr val="000000"/>
                </a:solidFill>
                <a:ea typeface="Aileron"/>
                <a:cs typeface="Aileron"/>
                <a:sym typeface="Aileron"/>
              </a:rPr>
              <a:t>Phát Triển Hơn </a:t>
            </a:r>
            <a:endParaRPr lang="en-US" sz="2400" dirty="0">
              <a:solidFill>
                <a:srgbClr val="000000"/>
              </a:solidFill>
              <a:ea typeface="Aileron"/>
              <a:cs typeface="Aileron"/>
              <a:sym typeface="Aileron"/>
            </a:endParaRPr>
          </a:p>
        </p:txBody>
      </p:sp>
      <p:sp>
        <p:nvSpPr>
          <p:cNvPr id="43" name="AutoShape 43"/>
          <p:cNvSpPr/>
          <p:nvPr/>
        </p:nvSpPr>
        <p:spPr>
          <a:xfrm rot="-10800000" flipV="1">
            <a:off x="1028700" y="2378793"/>
            <a:ext cx="8877300" cy="5533"/>
          </a:xfrm>
          <a:prstGeom prst="line">
            <a:avLst/>
          </a:prstGeom>
          <a:ln w="19050" cap="flat">
            <a:solidFill>
              <a:srgbClr val="000000"/>
            </a:solidFill>
            <a:prstDash val="solid"/>
            <a:headEnd type="none" w="sm" len="sm"/>
            <a:tailEnd type="none" w="sm" len="sm"/>
          </a:ln>
        </p:spPr>
        <p:txBody>
          <a:bodyPr/>
          <a:lstStyle/>
          <a:p>
            <a:endParaRPr lang="en-US"/>
          </a:p>
        </p:txBody>
      </p:sp>
      <p:sp>
        <p:nvSpPr>
          <p:cNvPr id="90" name="Tiêu đề 89">
            <a:extLst>
              <a:ext uri="{FF2B5EF4-FFF2-40B4-BE49-F238E27FC236}">
                <a16:creationId xmlns:a16="http://schemas.microsoft.com/office/drawing/2014/main" id="{FF0E5A45-6D83-F20E-ACA7-B1BC611E5A55}"/>
              </a:ext>
            </a:extLst>
          </p:cNvPr>
          <p:cNvSpPr>
            <a:spLocks noGrp="1"/>
          </p:cNvSpPr>
          <p:nvPr>
            <p:ph type="ctrTitle"/>
          </p:nvPr>
        </p:nvSpPr>
        <p:spPr>
          <a:xfrm rot="10800000" flipH="1" flipV="1">
            <a:off x="12798710" y="6086382"/>
            <a:ext cx="1984090" cy="359073"/>
          </a:xfrm>
        </p:spPr>
        <p:txBody>
          <a:bodyPr>
            <a:noAutofit/>
          </a:bodyPr>
          <a:lstStyle/>
          <a:p>
            <a:r>
              <a:rPr lang="vi-VN" sz="2400" dirty="0">
                <a:latin typeface="+mn-lt"/>
              </a:rPr>
              <a:t>Ổn Định </a:t>
            </a:r>
            <a:endParaRPr lang="en-US" sz="2400" dirty="0">
              <a:latin typeface="+mn-lt"/>
            </a:endParaRPr>
          </a:p>
        </p:txBody>
      </p:sp>
      <p:sp>
        <p:nvSpPr>
          <p:cNvPr id="91" name="Tiêu đề phụ 90">
            <a:extLst>
              <a:ext uri="{FF2B5EF4-FFF2-40B4-BE49-F238E27FC236}">
                <a16:creationId xmlns:a16="http://schemas.microsoft.com/office/drawing/2014/main" id="{7CBF3757-9DA0-1A24-E657-3EF3D595690B}"/>
              </a:ext>
            </a:extLst>
          </p:cNvPr>
          <p:cNvSpPr>
            <a:spLocks noGrp="1"/>
          </p:cNvSpPr>
          <p:nvPr>
            <p:ph type="subTitle" idx="1"/>
          </p:nvPr>
        </p:nvSpPr>
        <p:spPr>
          <a:xfrm rot="10800000" flipV="1">
            <a:off x="8667442" y="6049191"/>
            <a:ext cx="4157795" cy="442670"/>
          </a:xfrm>
        </p:spPr>
        <p:txBody>
          <a:bodyPr>
            <a:normAutofit/>
          </a:bodyPr>
          <a:lstStyle/>
          <a:p>
            <a:r>
              <a:rPr lang="vi-VN" sz="2400" dirty="0">
                <a:solidFill>
                  <a:schemeClr val="tx1"/>
                </a:solidFill>
              </a:rPr>
              <a:t>Phát triển Mạnh </a:t>
            </a:r>
            <a:endParaRPr lang="en-US" sz="2400" dirty="0">
              <a:solidFill>
                <a:schemeClr val="tx1"/>
              </a:solidFill>
            </a:endParaRPr>
          </a:p>
        </p:txBody>
      </p:sp>
      <p:grpSp>
        <p:nvGrpSpPr>
          <p:cNvPr id="72" name="Group 31">
            <a:extLst>
              <a:ext uri="{FF2B5EF4-FFF2-40B4-BE49-F238E27FC236}">
                <a16:creationId xmlns:a16="http://schemas.microsoft.com/office/drawing/2014/main" id="{240A9548-1AE7-DCB4-5E2C-19C621E74CF3}"/>
              </a:ext>
            </a:extLst>
          </p:cNvPr>
          <p:cNvGrpSpPr/>
          <p:nvPr/>
        </p:nvGrpSpPr>
        <p:grpSpPr>
          <a:xfrm>
            <a:off x="15575144" y="3853973"/>
            <a:ext cx="1984090" cy="1984090"/>
            <a:chOff x="5960" y="10243"/>
            <a:chExt cx="2645454" cy="2645454"/>
          </a:xfrm>
        </p:grpSpPr>
        <p:grpSp>
          <p:nvGrpSpPr>
            <p:cNvPr id="73" name="Group 32">
              <a:extLst>
                <a:ext uri="{FF2B5EF4-FFF2-40B4-BE49-F238E27FC236}">
                  <a16:creationId xmlns:a16="http://schemas.microsoft.com/office/drawing/2014/main" id="{03F3B97A-C4E5-ED0C-EDAD-94CF0B02EDAC}"/>
                </a:ext>
              </a:extLst>
            </p:cNvPr>
            <p:cNvGrpSpPr/>
            <p:nvPr/>
          </p:nvGrpSpPr>
          <p:grpSpPr>
            <a:xfrm>
              <a:off x="306266" y="306266"/>
              <a:ext cx="2032921" cy="2032921"/>
              <a:chOff x="0" y="0"/>
              <a:chExt cx="812800" cy="812800"/>
            </a:xfrm>
          </p:grpSpPr>
          <p:sp>
            <p:nvSpPr>
              <p:cNvPr id="82" name="Freeform 33">
                <a:extLst>
                  <a:ext uri="{FF2B5EF4-FFF2-40B4-BE49-F238E27FC236}">
                    <a16:creationId xmlns:a16="http://schemas.microsoft.com/office/drawing/2014/main" id="{8C9800C8-96C8-77C8-8529-9B15733E17F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737373"/>
                </a:solidFill>
                <a:prstDash val="solid"/>
                <a:miter/>
              </a:ln>
            </p:spPr>
            <p:txBody>
              <a:bodyPr/>
              <a:lstStyle/>
              <a:p>
                <a:endParaRPr lang="en-US"/>
              </a:p>
            </p:txBody>
          </p:sp>
          <p:sp>
            <p:nvSpPr>
              <p:cNvPr id="84" name="TextBox 34">
                <a:extLst>
                  <a:ext uri="{FF2B5EF4-FFF2-40B4-BE49-F238E27FC236}">
                    <a16:creationId xmlns:a16="http://schemas.microsoft.com/office/drawing/2014/main" id="{B9748D78-3A5A-7890-D73D-4DA5AD5BC79E}"/>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a:p>
            </p:txBody>
          </p:sp>
        </p:grpSp>
        <p:grpSp>
          <p:nvGrpSpPr>
            <p:cNvPr id="74" name="Group 35">
              <a:extLst>
                <a:ext uri="{FF2B5EF4-FFF2-40B4-BE49-F238E27FC236}">
                  <a16:creationId xmlns:a16="http://schemas.microsoft.com/office/drawing/2014/main" id="{BBABF993-41F9-CAA4-986D-E7E3DEF00E1C}"/>
                </a:ext>
              </a:extLst>
            </p:cNvPr>
            <p:cNvGrpSpPr/>
            <p:nvPr/>
          </p:nvGrpSpPr>
          <p:grpSpPr>
            <a:xfrm>
              <a:off x="182625" y="182625"/>
              <a:ext cx="2280203" cy="2280203"/>
              <a:chOff x="0" y="0"/>
              <a:chExt cx="812800" cy="812800"/>
            </a:xfrm>
          </p:grpSpPr>
          <p:sp>
            <p:nvSpPr>
              <p:cNvPr id="79" name="Freeform 36">
                <a:extLst>
                  <a:ext uri="{FF2B5EF4-FFF2-40B4-BE49-F238E27FC236}">
                    <a16:creationId xmlns:a16="http://schemas.microsoft.com/office/drawing/2014/main" id="{FBD2E1DC-D337-E492-B9C2-9ECC0F87695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737373"/>
                </a:solidFill>
                <a:prstDash val="solid"/>
                <a:miter/>
              </a:ln>
            </p:spPr>
            <p:txBody>
              <a:bodyPr/>
              <a:lstStyle/>
              <a:p>
                <a:endParaRPr lang="en-US"/>
              </a:p>
            </p:txBody>
          </p:sp>
          <p:sp>
            <p:nvSpPr>
              <p:cNvPr id="81" name="TextBox 37">
                <a:extLst>
                  <a:ext uri="{FF2B5EF4-FFF2-40B4-BE49-F238E27FC236}">
                    <a16:creationId xmlns:a16="http://schemas.microsoft.com/office/drawing/2014/main" id="{AF6C3532-E375-9F78-0C4C-46F52301BFDC}"/>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a:p>
            </p:txBody>
          </p:sp>
        </p:grpSp>
        <p:grpSp>
          <p:nvGrpSpPr>
            <p:cNvPr id="75" name="Group 38">
              <a:extLst>
                <a:ext uri="{FF2B5EF4-FFF2-40B4-BE49-F238E27FC236}">
                  <a16:creationId xmlns:a16="http://schemas.microsoft.com/office/drawing/2014/main" id="{0667AED8-EF2D-AE14-3793-D43AA06E1D3F}"/>
                </a:ext>
              </a:extLst>
            </p:cNvPr>
            <p:cNvGrpSpPr/>
            <p:nvPr/>
          </p:nvGrpSpPr>
          <p:grpSpPr>
            <a:xfrm>
              <a:off x="5960" y="10243"/>
              <a:ext cx="2645454" cy="2645454"/>
              <a:chOff x="1831" y="3147"/>
              <a:chExt cx="812800" cy="812800"/>
            </a:xfrm>
          </p:grpSpPr>
          <p:sp>
            <p:nvSpPr>
              <p:cNvPr id="77" name="Freeform 39">
                <a:extLst>
                  <a:ext uri="{FF2B5EF4-FFF2-40B4-BE49-F238E27FC236}">
                    <a16:creationId xmlns:a16="http://schemas.microsoft.com/office/drawing/2014/main" id="{8A258FC0-B569-CA17-A432-7410F821BF81}"/>
                  </a:ext>
                </a:extLst>
              </p:cNvPr>
              <p:cNvSpPr/>
              <p:nvPr/>
            </p:nvSpPr>
            <p:spPr>
              <a:xfrm>
                <a:off x="1831" y="314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p:spPr>
            <p:style>
              <a:lnRef idx="1">
                <a:schemeClr val="accent1"/>
              </a:lnRef>
              <a:fillRef idx="2">
                <a:schemeClr val="accent1"/>
              </a:fillRef>
              <a:effectRef idx="1">
                <a:schemeClr val="accent1"/>
              </a:effectRef>
              <a:fontRef idx="minor">
                <a:schemeClr val="dk1"/>
              </a:fontRef>
            </p:style>
            <p:txBody>
              <a:bodyPr/>
              <a:lstStyle/>
              <a:p>
                <a:endParaRPr lang="en-US" dirty="0"/>
              </a:p>
            </p:txBody>
          </p:sp>
          <p:sp>
            <p:nvSpPr>
              <p:cNvPr id="78" name="TextBox 40">
                <a:extLst>
                  <a:ext uri="{FF2B5EF4-FFF2-40B4-BE49-F238E27FC236}">
                    <a16:creationId xmlns:a16="http://schemas.microsoft.com/office/drawing/2014/main" id="{371E1DDD-89AC-098D-BA63-32C69C8F1C93}"/>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dirty="0"/>
              </a:p>
            </p:txBody>
          </p:sp>
        </p:grpSp>
        <p:sp>
          <p:nvSpPr>
            <p:cNvPr id="76" name="TextBox 41">
              <a:extLst>
                <a:ext uri="{FF2B5EF4-FFF2-40B4-BE49-F238E27FC236}">
                  <a16:creationId xmlns:a16="http://schemas.microsoft.com/office/drawing/2014/main" id="{F4E58670-3ED1-E270-5777-D584CE660052}"/>
                </a:ext>
              </a:extLst>
            </p:cNvPr>
            <p:cNvSpPr txBox="1"/>
            <p:nvPr/>
          </p:nvSpPr>
          <p:spPr>
            <a:xfrm>
              <a:off x="394145" y="1099946"/>
              <a:ext cx="1857162" cy="459187"/>
            </a:xfrm>
            <a:prstGeom prst="rect">
              <a:avLst/>
            </a:prstGeom>
          </p:spPr>
          <p:txBody>
            <a:bodyPr lIns="0" tIns="0" rIns="0" bIns="0" rtlCol="0" anchor="t">
              <a:spAutoFit/>
            </a:bodyPr>
            <a:lstStyle/>
            <a:p>
              <a:pPr algn="ctr">
                <a:lnSpc>
                  <a:spcPts val="2646"/>
                </a:lnSpc>
              </a:pPr>
              <a:r>
                <a:rPr lang="vi-VN" sz="2646" dirty="0">
                  <a:solidFill>
                    <a:srgbClr val="000000"/>
                  </a:solidFill>
                  <a:latin typeface="Archivo Black"/>
                  <a:ea typeface="Archivo Black"/>
                  <a:cs typeface="Archivo Black"/>
                  <a:sym typeface="Archivo Black"/>
                </a:rPr>
                <a:t>2025</a:t>
              </a:r>
              <a:endParaRPr lang="en-US" sz="2646" dirty="0">
                <a:solidFill>
                  <a:srgbClr val="000000"/>
                </a:solidFill>
                <a:latin typeface="Archivo Black"/>
                <a:ea typeface="Archivo Black"/>
                <a:cs typeface="Archivo Black"/>
                <a:sym typeface="Archivo Black"/>
              </a:endParaRPr>
            </a:p>
          </p:txBody>
        </p:sp>
      </p:grpSp>
      <p:grpSp>
        <p:nvGrpSpPr>
          <p:cNvPr id="102" name="Group 31">
            <a:extLst>
              <a:ext uri="{FF2B5EF4-FFF2-40B4-BE49-F238E27FC236}">
                <a16:creationId xmlns:a16="http://schemas.microsoft.com/office/drawing/2014/main" id="{41FA5EE2-31E9-3DD7-7376-B40B7FFD416B}"/>
              </a:ext>
            </a:extLst>
          </p:cNvPr>
          <p:cNvGrpSpPr/>
          <p:nvPr/>
        </p:nvGrpSpPr>
        <p:grpSpPr>
          <a:xfrm>
            <a:off x="12643699" y="3832771"/>
            <a:ext cx="1984090" cy="1984090"/>
            <a:chOff x="5960" y="10243"/>
            <a:chExt cx="2645454" cy="2645454"/>
          </a:xfrm>
        </p:grpSpPr>
        <p:grpSp>
          <p:nvGrpSpPr>
            <p:cNvPr id="103" name="Group 32">
              <a:extLst>
                <a:ext uri="{FF2B5EF4-FFF2-40B4-BE49-F238E27FC236}">
                  <a16:creationId xmlns:a16="http://schemas.microsoft.com/office/drawing/2014/main" id="{E5C216A0-C38B-62C0-81DF-849238E196F6}"/>
                </a:ext>
              </a:extLst>
            </p:cNvPr>
            <p:cNvGrpSpPr/>
            <p:nvPr/>
          </p:nvGrpSpPr>
          <p:grpSpPr>
            <a:xfrm>
              <a:off x="306266" y="306266"/>
              <a:ext cx="2032921" cy="2032921"/>
              <a:chOff x="0" y="0"/>
              <a:chExt cx="812800" cy="812800"/>
            </a:xfrm>
          </p:grpSpPr>
          <p:sp>
            <p:nvSpPr>
              <p:cNvPr id="111" name="Freeform 33">
                <a:extLst>
                  <a:ext uri="{FF2B5EF4-FFF2-40B4-BE49-F238E27FC236}">
                    <a16:creationId xmlns:a16="http://schemas.microsoft.com/office/drawing/2014/main" id="{2257517C-D70C-67F2-25AC-5BFAE6273AE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737373"/>
                </a:solidFill>
                <a:prstDash val="solid"/>
                <a:miter/>
              </a:ln>
            </p:spPr>
            <p:txBody>
              <a:bodyPr/>
              <a:lstStyle/>
              <a:p>
                <a:endParaRPr lang="en-US"/>
              </a:p>
            </p:txBody>
          </p:sp>
          <p:sp>
            <p:nvSpPr>
              <p:cNvPr id="112" name="TextBox 34">
                <a:extLst>
                  <a:ext uri="{FF2B5EF4-FFF2-40B4-BE49-F238E27FC236}">
                    <a16:creationId xmlns:a16="http://schemas.microsoft.com/office/drawing/2014/main" id="{2A043846-7A9F-5BFD-ED87-B52ED70B706B}"/>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a:p>
            </p:txBody>
          </p:sp>
        </p:grpSp>
        <p:grpSp>
          <p:nvGrpSpPr>
            <p:cNvPr id="104" name="Group 35">
              <a:extLst>
                <a:ext uri="{FF2B5EF4-FFF2-40B4-BE49-F238E27FC236}">
                  <a16:creationId xmlns:a16="http://schemas.microsoft.com/office/drawing/2014/main" id="{BB6ABFC0-3A48-0C4B-8AA6-AB728589393C}"/>
                </a:ext>
              </a:extLst>
            </p:cNvPr>
            <p:cNvGrpSpPr/>
            <p:nvPr/>
          </p:nvGrpSpPr>
          <p:grpSpPr>
            <a:xfrm>
              <a:off x="182625" y="182625"/>
              <a:ext cx="2280203" cy="2280203"/>
              <a:chOff x="0" y="0"/>
              <a:chExt cx="812800" cy="812800"/>
            </a:xfrm>
          </p:grpSpPr>
          <p:sp>
            <p:nvSpPr>
              <p:cNvPr id="109" name="Freeform 36">
                <a:extLst>
                  <a:ext uri="{FF2B5EF4-FFF2-40B4-BE49-F238E27FC236}">
                    <a16:creationId xmlns:a16="http://schemas.microsoft.com/office/drawing/2014/main" id="{3AB138C4-561C-DE5F-E38E-38BD0E33B3C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737373"/>
                </a:solidFill>
                <a:prstDash val="solid"/>
                <a:miter/>
              </a:ln>
            </p:spPr>
            <p:txBody>
              <a:bodyPr/>
              <a:lstStyle/>
              <a:p>
                <a:endParaRPr lang="en-US"/>
              </a:p>
            </p:txBody>
          </p:sp>
          <p:sp>
            <p:nvSpPr>
              <p:cNvPr id="110" name="TextBox 37">
                <a:extLst>
                  <a:ext uri="{FF2B5EF4-FFF2-40B4-BE49-F238E27FC236}">
                    <a16:creationId xmlns:a16="http://schemas.microsoft.com/office/drawing/2014/main" id="{6A66F609-E0E8-DB19-E5C3-F99735861B85}"/>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a:p>
            </p:txBody>
          </p:sp>
        </p:grpSp>
        <p:grpSp>
          <p:nvGrpSpPr>
            <p:cNvPr id="105" name="Group 38">
              <a:extLst>
                <a:ext uri="{FF2B5EF4-FFF2-40B4-BE49-F238E27FC236}">
                  <a16:creationId xmlns:a16="http://schemas.microsoft.com/office/drawing/2014/main" id="{A77F019C-0FB8-33A7-5329-BB611983907C}"/>
                </a:ext>
              </a:extLst>
            </p:cNvPr>
            <p:cNvGrpSpPr/>
            <p:nvPr/>
          </p:nvGrpSpPr>
          <p:grpSpPr>
            <a:xfrm>
              <a:off x="5960" y="10243"/>
              <a:ext cx="2645454" cy="2645454"/>
              <a:chOff x="1831" y="3147"/>
              <a:chExt cx="812800" cy="812800"/>
            </a:xfrm>
          </p:grpSpPr>
          <p:sp>
            <p:nvSpPr>
              <p:cNvPr id="107" name="Freeform 39">
                <a:extLst>
                  <a:ext uri="{FF2B5EF4-FFF2-40B4-BE49-F238E27FC236}">
                    <a16:creationId xmlns:a16="http://schemas.microsoft.com/office/drawing/2014/main" id="{4C3D82F6-381E-F5C3-275F-1B62D1610EBE}"/>
                  </a:ext>
                </a:extLst>
              </p:cNvPr>
              <p:cNvSpPr/>
              <p:nvPr/>
            </p:nvSpPr>
            <p:spPr>
              <a:xfrm>
                <a:off x="1831" y="314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p:spPr>
            <p:style>
              <a:lnRef idx="1">
                <a:schemeClr val="accent1"/>
              </a:lnRef>
              <a:fillRef idx="2">
                <a:schemeClr val="accent1"/>
              </a:fillRef>
              <a:effectRef idx="1">
                <a:schemeClr val="accent1"/>
              </a:effectRef>
              <a:fontRef idx="minor">
                <a:schemeClr val="dk1"/>
              </a:fontRef>
            </p:style>
            <p:txBody>
              <a:bodyPr/>
              <a:lstStyle/>
              <a:p>
                <a:endParaRPr lang="en-US" dirty="0"/>
              </a:p>
            </p:txBody>
          </p:sp>
          <p:sp>
            <p:nvSpPr>
              <p:cNvPr id="108" name="TextBox 40">
                <a:extLst>
                  <a:ext uri="{FF2B5EF4-FFF2-40B4-BE49-F238E27FC236}">
                    <a16:creationId xmlns:a16="http://schemas.microsoft.com/office/drawing/2014/main" id="{2A83A231-8581-D5E8-64CA-C21247F68EA5}"/>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dirty="0"/>
              </a:p>
            </p:txBody>
          </p:sp>
        </p:grpSp>
        <p:sp>
          <p:nvSpPr>
            <p:cNvPr id="106" name="TextBox 41">
              <a:extLst>
                <a:ext uri="{FF2B5EF4-FFF2-40B4-BE49-F238E27FC236}">
                  <a16:creationId xmlns:a16="http://schemas.microsoft.com/office/drawing/2014/main" id="{BE1B767F-6E6E-95F4-8918-01D95ED04913}"/>
                </a:ext>
              </a:extLst>
            </p:cNvPr>
            <p:cNvSpPr txBox="1"/>
            <p:nvPr/>
          </p:nvSpPr>
          <p:spPr>
            <a:xfrm>
              <a:off x="394145" y="1099946"/>
              <a:ext cx="1857162" cy="459187"/>
            </a:xfrm>
            <a:prstGeom prst="rect">
              <a:avLst/>
            </a:prstGeom>
          </p:spPr>
          <p:txBody>
            <a:bodyPr lIns="0" tIns="0" rIns="0" bIns="0" rtlCol="0" anchor="t">
              <a:spAutoFit/>
            </a:bodyPr>
            <a:lstStyle/>
            <a:p>
              <a:pPr algn="ctr">
                <a:lnSpc>
                  <a:spcPts val="2646"/>
                </a:lnSpc>
              </a:pPr>
              <a:r>
                <a:rPr lang="vi-VN" sz="2646" dirty="0">
                  <a:solidFill>
                    <a:srgbClr val="000000"/>
                  </a:solidFill>
                  <a:latin typeface="Archivo Black"/>
                  <a:ea typeface="Archivo Black"/>
                  <a:cs typeface="Archivo Black"/>
                  <a:sym typeface="Archivo Black"/>
                </a:rPr>
                <a:t>2024</a:t>
              </a:r>
              <a:endParaRPr lang="en-US" sz="2646" dirty="0">
                <a:solidFill>
                  <a:srgbClr val="000000"/>
                </a:solidFill>
                <a:latin typeface="Archivo Black"/>
                <a:ea typeface="Archivo Black"/>
                <a:cs typeface="Archivo Black"/>
                <a:sym typeface="Archivo Black"/>
              </a:endParaRPr>
            </a:p>
          </p:txBody>
        </p:sp>
      </p:grpSp>
      <p:grpSp>
        <p:nvGrpSpPr>
          <p:cNvPr id="127" name="Group 31">
            <a:extLst>
              <a:ext uri="{FF2B5EF4-FFF2-40B4-BE49-F238E27FC236}">
                <a16:creationId xmlns:a16="http://schemas.microsoft.com/office/drawing/2014/main" id="{FBC10284-0D9A-3D3F-5D71-AE9907045405}"/>
              </a:ext>
            </a:extLst>
          </p:cNvPr>
          <p:cNvGrpSpPr/>
          <p:nvPr/>
        </p:nvGrpSpPr>
        <p:grpSpPr>
          <a:xfrm>
            <a:off x="9673141" y="3846290"/>
            <a:ext cx="1984090" cy="1984090"/>
            <a:chOff x="5960" y="10243"/>
            <a:chExt cx="2645454" cy="2645454"/>
          </a:xfrm>
        </p:grpSpPr>
        <p:grpSp>
          <p:nvGrpSpPr>
            <p:cNvPr id="128" name="Group 32">
              <a:extLst>
                <a:ext uri="{FF2B5EF4-FFF2-40B4-BE49-F238E27FC236}">
                  <a16:creationId xmlns:a16="http://schemas.microsoft.com/office/drawing/2014/main" id="{4A7D8DB6-9549-A0B3-9BAB-B3B01920545B}"/>
                </a:ext>
              </a:extLst>
            </p:cNvPr>
            <p:cNvGrpSpPr/>
            <p:nvPr/>
          </p:nvGrpSpPr>
          <p:grpSpPr>
            <a:xfrm>
              <a:off x="306266" y="306266"/>
              <a:ext cx="2032921" cy="2032921"/>
              <a:chOff x="0" y="0"/>
              <a:chExt cx="812800" cy="812800"/>
            </a:xfrm>
          </p:grpSpPr>
          <p:sp>
            <p:nvSpPr>
              <p:cNvPr id="136" name="Freeform 33">
                <a:extLst>
                  <a:ext uri="{FF2B5EF4-FFF2-40B4-BE49-F238E27FC236}">
                    <a16:creationId xmlns:a16="http://schemas.microsoft.com/office/drawing/2014/main" id="{31130A07-7561-1A1D-7304-7CA38AD9DC3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737373"/>
                </a:solidFill>
                <a:prstDash val="solid"/>
                <a:miter/>
              </a:ln>
            </p:spPr>
            <p:txBody>
              <a:bodyPr/>
              <a:lstStyle/>
              <a:p>
                <a:endParaRPr lang="en-US"/>
              </a:p>
            </p:txBody>
          </p:sp>
          <p:sp>
            <p:nvSpPr>
              <p:cNvPr id="137" name="TextBox 34">
                <a:extLst>
                  <a:ext uri="{FF2B5EF4-FFF2-40B4-BE49-F238E27FC236}">
                    <a16:creationId xmlns:a16="http://schemas.microsoft.com/office/drawing/2014/main" id="{33F741B2-55B9-236A-A83D-1DD5561C22F3}"/>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a:p>
            </p:txBody>
          </p:sp>
        </p:grpSp>
        <p:grpSp>
          <p:nvGrpSpPr>
            <p:cNvPr id="129" name="Group 35">
              <a:extLst>
                <a:ext uri="{FF2B5EF4-FFF2-40B4-BE49-F238E27FC236}">
                  <a16:creationId xmlns:a16="http://schemas.microsoft.com/office/drawing/2014/main" id="{B5A7E836-EE7C-A203-2B84-4EE42788E54D}"/>
                </a:ext>
              </a:extLst>
            </p:cNvPr>
            <p:cNvGrpSpPr/>
            <p:nvPr/>
          </p:nvGrpSpPr>
          <p:grpSpPr>
            <a:xfrm>
              <a:off x="182625" y="182625"/>
              <a:ext cx="2280203" cy="2280203"/>
              <a:chOff x="0" y="0"/>
              <a:chExt cx="812800" cy="812800"/>
            </a:xfrm>
          </p:grpSpPr>
          <p:sp>
            <p:nvSpPr>
              <p:cNvPr id="134" name="Freeform 36">
                <a:extLst>
                  <a:ext uri="{FF2B5EF4-FFF2-40B4-BE49-F238E27FC236}">
                    <a16:creationId xmlns:a16="http://schemas.microsoft.com/office/drawing/2014/main" id="{73F1E9B9-ED88-950B-471E-E66C6817C46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737373"/>
                </a:solidFill>
                <a:prstDash val="solid"/>
                <a:miter/>
              </a:ln>
            </p:spPr>
            <p:txBody>
              <a:bodyPr/>
              <a:lstStyle/>
              <a:p>
                <a:endParaRPr lang="en-US"/>
              </a:p>
            </p:txBody>
          </p:sp>
          <p:sp>
            <p:nvSpPr>
              <p:cNvPr id="135" name="TextBox 37">
                <a:extLst>
                  <a:ext uri="{FF2B5EF4-FFF2-40B4-BE49-F238E27FC236}">
                    <a16:creationId xmlns:a16="http://schemas.microsoft.com/office/drawing/2014/main" id="{6A0660F0-4B65-C26C-25D9-BD65BEF05802}"/>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a:p>
            </p:txBody>
          </p:sp>
        </p:grpSp>
        <p:grpSp>
          <p:nvGrpSpPr>
            <p:cNvPr id="130" name="Group 38">
              <a:extLst>
                <a:ext uri="{FF2B5EF4-FFF2-40B4-BE49-F238E27FC236}">
                  <a16:creationId xmlns:a16="http://schemas.microsoft.com/office/drawing/2014/main" id="{1433A3AC-B9AE-8079-4508-929064F51C72}"/>
                </a:ext>
              </a:extLst>
            </p:cNvPr>
            <p:cNvGrpSpPr/>
            <p:nvPr/>
          </p:nvGrpSpPr>
          <p:grpSpPr>
            <a:xfrm>
              <a:off x="5960" y="10243"/>
              <a:ext cx="2645454" cy="2645454"/>
              <a:chOff x="1831" y="3147"/>
              <a:chExt cx="812800" cy="812800"/>
            </a:xfrm>
          </p:grpSpPr>
          <p:sp>
            <p:nvSpPr>
              <p:cNvPr id="132" name="Freeform 39">
                <a:extLst>
                  <a:ext uri="{FF2B5EF4-FFF2-40B4-BE49-F238E27FC236}">
                    <a16:creationId xmlns:a16="http://schemas.microsoft.com/office/drawing/2014/main" id="{BB35E673-B35A-4199-511D-BCB70FCDCAA4}"/>
                  </a:ext>
                </a:extLst>
              </p:cNvPr>
              <p:cNvSpPr/>
              <p:nvPr/>
            </p:nvSpPr>
            <p:spPr>
              <a:xfrm>
                <a:off x="1831" y="314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p:spPr>
            <p:style>
              <a:lnRef idx="1">
                <a:schemeClr val="accent1"/>
              </a:lnRef>
              <a:fillRef idx="2">
                <a:schemeClr val="accent1"/>
              </a:fillRef>
              <a:effectRef idx="1">
                <a:schemeClr val="accent1"/>
              </a:effectRef>
              <a:fontRef idx="minor">
                <a:schemeClr val="dk1"/>
              </a:fontRef>
            </p:style>
            <p:txBody>
              <a:bodyPr/>
              <a:lstStyle/>
              <a:p>
                <a:endParaRPr lang="en-US" dirty="0"/>
              </a:p>
            </p:txBody>
          </p:sp>
          <p:sp>
            <p:nvSpPr>
              <p:cNvPr id="133" name="TextBox 40">
                <a:extLst>
                  <a:ext uri="{FF2B5EF4-FFF2-40B4-BE49-F238E27FC236}">
                    <a16:creationId xmlns:a16="http://schemas.microsoft.com/office/drawing/2014/main" id="{45836A27-4659-F37C-1AAC-9343A195D5C4}"/>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dirty="0"/>
              </a:p>
            </p:txBody>
          </p:sp>
        </p:grpSp>
        <p:sp>
          <p:nvSpPr>
            <p:cNvPr id="131" name="TextBox 41">
              <a:extLst>
                <a:ext uri="{FF2B5EF4-FFF2-40B4-BE49-F238E27FC236}">
                  <a16:creationId xmlns:a16="http://schemas.microsoft.com/office/drawing/2014/main" id="{80676F3A-42C2-25BF-30CE-3479B112CE2A}"/>
                </a:ext>
              </a:extLst>
            </p:cNvPr>
            <p:cNvSpPr txBox="1"/>
            <p:nvPr/>
          </p:nvSpPr>
          <p:spPr>
            <a:xfrm>
              <a:off x="394145" y="1099946"/>
              <a:ext cx="1857162" cy="459187"/>
            </a:xfrm>
            <a:prstGeom prst="rect">
              <a:avLst/>
            </a:prstGeom>
          </p:spPr>
          <p:txBody>
            <a:bodyPr lIns="0" tIns="0" rIns="0" bIns="0" rtlCol="0" anchor="t">
              <a:spAutoFit/>
            </a:bodyPr>
            <a:lstStyle/>
            <a:p>
              <a:pPr algn="ctr">
                <a:lnSpc>
                  <a:spcPts val="2646"/>
                </a:lnSpc>
              </a:pPr>
              <a:r>
                <a:rPr lang="vi-VN" sz="2646" dirty="0">
                  <a:solidFill>
                    <a:srgbClr val="000000"/>
                  </a:solidFill>
                  <a:latin typeface="Archivo Black"/>
                  <a:ea typeface="Archivo Black"/>
                  <a:cs typeface="Archivo Black"/>
                  <a:sym typeface="Archivo Black"/>
                </a:rPr>
                <a:t>2023</a:t>
              </a:r>
              <a:endParaRPr lang="en-US" sz="2646" dirty="0">
                <a:solidFill>
                  <a:srgbClr val="000000"/>
                </a:solidFill>
                <a:latin typeface="Archivo Black"/>
                <a:ea typeface="Archivo Black"/>
                <a:cs typeface="Archivo Black"/>
                <a:sym typeface="Archivo Black"/>
              </a:endParaRPr>
            </a:p>
          </p:txBody>
        </p:sp>
      </p:grpSp>
      <p:sp>
        <p:nvSpPr>
          <p:cNvPr id="9" name="Mũi tên: Xuống 8">
            <a:extLst>
              <a:ext uri="{FF2B5EF4-FFF2-40B4-BE49-F238E27FC236}">
                <a16:creationId xmlns:a16="http://schemas.microsoft.com/office/drawing/2014/main" id="{C37CD878-B4DC-5687-6C2A-14FD980BF28B}"/>
              </a:ext>
            </a:extLst>
          </p:cNvPr>
          <p:cNvSpPr/>
          <p:nvPr/>
        </p:nvSpPr>
        <p:spPr>
          <a:xfrm rot="16200000">
            <a:off x="3055389" y="4447200"/>
            <a:ext cx="484632" cy="978408"/>
          </a:xfrm>
          <a:prstGeom prst="downArrow">
            <a:avLst>
              <a:gd name="adj1" fmla="val 43914"/>
              <a:gd name="adj2" fmla="val 50000"/>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138" name="Group 31">
            <a:extLst>
              <a:ext uri="{FF2B5EF4-FFF2-40B4-BE49-F238E27FC236}">
                <a16:creationId xmlns:a16="http://schemas.microsoft.com/office/drawing/2014/main" id="{3D968CF8-FE90-B37D-D737-1A0766A4CF02}"/>
              </a:ext>
            </a:extLst>
          </p:cNvPr>
          <p:cNvGrpSpPr/>
          <p:nvPr/>
        </p:nvGrpSpPr>
        <p:grpSpPr>
          <a:xfrm>
            <a:off x="6738398" y="3853973"/>
            <a:ext cx="1984090" cy="1984090"/>
            <a:chOff x="5960" y="10243"/>
            <a:chExt cx="2645454" cy="2645454"/>
          </a:xfrm>
        </p:grpSpPr>
        <p:grpSp>
          <p:nvGrpSpPr>
            <p:cNvPr id="139" name="Group 32">
              <a:extLst>
                <a:ext uri="{FF2B5EF4-FFF2-40B4-BE49-F238E27FC236}">
                  <a16:creationId xmlns:a16="http://schemas.microsoft.com/office/drawing/2014/main" id="{0E30231A-9C32-0440-5C2A-C7DA2BBC62C1}"/>
                </a:ext>
              </a:extLst>
            </p:cNvPr>
            <p:cNvGrpSpPr/>
            <p:nvPr/>
          </p:nvGrpSpPr>
          <p:grpSpPr>
            <a:xfrm>
              <a:off x="306266" y="306266"/>
              <a:ext cx="2032921" cy="2032921"/>
              <a:chOff x="0" y="0"/>
              <a:chExt cx="812800" cy="812800"/>
            </a:xfrm>
          </p:grpSpPr>
          <p:sp>
            <p:nvSpPr>
              <p:cNvPr id="147" name="Freeform 33">
                <a:extLst>
                  <a:ext uri="{FF2B5EF4-FFF2-40B4-BE49-F238E27FC236}">
                    <a16:creationId xmlns:a16="http://schemas.microsoft.com/office/drawing/2014/main" id="{584D1145-DDC4-2976-F188-E18FE33FC18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737373"/>
                </a:solidFill>
                <a:prstDash val="solid"/>
                <a:miter/>
              </a:ln>
            </p:spPr>
            <p:txBody>
              <a:bodyPr/>
              <a:lstStyle/>
              <a:p>
                <a:endParaRPr lang="en-US"/>
              </a:p>
            </p:txBody>
          </p:sp>
          <p:sp>
            <p:nvSpPr>
              <p:cNvPr id="148" name="TextBox 34">
                <a:extLst>
                  <a:ext uri="{FF2B5EF4-FFF2-40B4-BE49-F238E27FC236}">
                    <a16:creationId xmlns:a16="http://schemas.microsoft.com/office/drawing/2014/main" id="{27774586-3467-6ACF-345D-0C92ED55ECFE}"/>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a:p>
            </p:txBody>
          </p:sp>
        </p:grpSp>
        <p:grpSp>
          <p:nvGrpSpPr>
            <p:cNvPr id="140" name="Group 35">
              <a:extLst>
                <a:ext uri="{FF2B5EF4-FFF2-40B4-BE49-F238E27FC236}">
                  <a16:creationId xmlns:a16="http://schemas.microsoft.com/office/drawing/2014/main" id="{9B4F036A-A3D1-DDEC-7326-E925169988D5}"/>
                </a:ext>
              </a:extLst>
            </p:cNvPr>
            <p:cNvGrpSpPr/>
            <p:nvPr/>
          </p:nvGrpSpPr>
          <p:grpSpPr>
            <a:xfrm>
              <a:off x="182625" y="182625"/>
              <a:ext cx="2280203" cy="2280203"/>
              <a:chOff x="0" y="0"/>
              <a:chExt cx="812800" cy="812800"/>
            </a:xfrm>
          </p:grpSpPr>
          <p:sp>
            <p:nvSpPr>
              <p:cNvPr id="145" name="Freeform 36">
                <a:extLst>
                  <a:ext uri="{FF2B5EF4-FFF2-40B4-BE49-F238E27FC236}">
                    <a16:creationId xmlns:a16="http://schemas.microsoft.com/office/drawing/2014/main" id="{344B5770-29A3-E5F4-175F-A4F45E27ECC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737373"/>
                </a:solidFill>
                <a:prstDash val="solid"/>
                <a:miter/>
              </a:ln>
            </p:spPr>
            <p:txBody>
              <a:bodyPr/>
              <a:lstStyle/>
              <a:p>
                <a:endParaRPr lang="en-US"/>
              </a:p>
            </p:txBody>
          </p:sp>
          <p:sp>
            <p:nvSpPr>
              <p:cNvPr id="146" name="TextBox 37">
                <a:extLst>
                  <a:ext uri="{FF2B5EF4-FFF2-40B4-BE49-F238E27FC236}">
                    <a16:creationId xmlns:a16="http://schemas.microsoft.com/office/drawing/2014/main" id="{D5628B73-BBBD-733D-8718-26C6EAE90CF4}"/>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a:p>
            </p:txBody>
          </p:sp>
        </p:grpSp>
        <p:grpSp>
          <p:nvGrpSpPr>
            <p:cNvPr id="141" name="Group 38">
              <a:extLst>
                <a:ext uri="{FF2B5EF4-FFF2-40B4-BE49-F238E27FC236}">
                  <a16:creationId xmlns:a16="http://schemas.microsoft.com/office/drawing/2014/main" id="{C4D2E4F1-5635-BF41-CA73-016D45FA5376}"/>
                </a:ext>
              </a:extLst>
            </p:cNvPr>
            <p:cNvGrpSpPr/>
            <p:nvPr/>
          </p:nvGrpSpPr>
          <p:grpSpPr>
            <a:xfrm>
              <a:off x="5960" y="10243"/>
              <a:ext cx="2645454" cy="2645454"/>
              <a:chOff x="1831" y="3147"/>
              <a:chExt cx="812800" cy="812800"/>
            </a:xfrm>
          </p:grpSpPr>
          <p:sp>
            <p:nvSpPr>
              <p:cNvPr id="143" name="Freeform 39">
                <a:extLst>
                  <a:ext uri="{FF2B5EF4-FFF2-40B4-BE49-F238E27FC236}">
                    <a16:creationId xmlns:a16="http://schemas.microsoft.com/office/drawing/2014/main" id="{6D8C8894-E1BA-D1E2-8C2D-F9A36AA331C3}"/>
                  </a:ext>
                </a:extLst>
              </p:cNvPr>
              <p:cNvSpPr/>
              <p:nvPr/>
            </p:nvSpPr>
            <p:spPr>
              <a:xfrm>
                <a:off x="1831" y="314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p:spPr>
            <p:style>
              <a:lnRef idx="1">
                <a:schemeClr val="accent1"/>
              </a:lnRef>
              <a:fillRef idx="2">
                <a:schemeClr val="accent1"/>
              </a:fillRef>
              <a:effectRef idx="1">
                <a:schemeClr val="accent1"/>
              </a:effectRef>
              <a:fontRef idx="minor">
                <a:schemeClr val="dk1"/>
              </a:fontRef>
            </p:style>
            <p:txBody>
              <a:bodyPr/>
              <a:lstStyle/>
              <a:p>
                <a:endParaRPr lang="en-US" dirty="0"/>
              </a:p>
            </p:txBody>
          </p:sp>
          <p:sp>
            <p:nvSpPr>
              <p:cNvPr id="144" name="TextBox 40">
                <a:extLst>
                  <a:ext uri="{FF2B5EF4-FFF2-40B4-BE49-F238E27FC236}">
                    <a16:creationId xmlns:a16="http://schemas.microsoft.com/office/drawing/2014/main" id="{CFECC02C-D446-E7EA-4F4A-1C86487E7D21}"/>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dirty="0"/>
              </a:p>
            </p:txBody>
          </p:sp>
        </p:grpSp>
        <p:sp>
          <p:nvSpPr>
            <p:cNvPr id="142" name="TextBox 41">
              <a:extLst>
                <a:ext uri="{FF2B5EF4-FFF2-40B4-BE49-F238E27FC236}">
                  <a16:creationId xmlns:a16="http://schemas.microsoft.com/office/drawing/2014/main" id="{74AD4FBF-8CC5-F21C-96E7-87E6254666E2}"/>
                </a:ext>
              </a:extLst>
            </p:cNvPr>
            <p:cNvSpPr txBox="1"/>
            <p:nvPr/>
          </p:nvSpPr>
          <p:spPr>
            <a:xfrm>
              <a:off x="394145" y="1099946"/>
              <a:ext cx="1857162" cy="459187"/>
            </a:xfrm>
            <a:prstGeom prst="rect">
              <a:avLst/>
            </a:prstGeom>
          </p:spPr>
          <p:txBody>
            <a:bodyPr lIns="0" tIns="0" rIns="0" bIns="0" rtlCol="0" anchor="t">
              <a:spAutoFit/>
            </a:bodyPr>
            <a:lstStyle/>
            <a:p>
              <a:pPr algn="ctr">
                <a:lnSpc>
                  <a:spcPts val="2646"/>
                </a:lnSpc>
              </a:pPr>
              <a:r>
                <a:rPr lang="vi-VN" sz="2646" dirty="0">
                  <a:solidFill>
                    <a:srgbClr val="000000"/>
                  </a:solidFill>
                  <a:latin typeface="Archivo Black"/>
                  <a:ea typeface="Archivo Black"/>
                  <a:cs typeface="Archivo Black"/>
                  <a:sym typeface="Archivo Black"/>
                </a:rPr>
                <a:t>2022</a:t>
              </a:r>
              <a:endParaRPr lang="en-US" sz="2646" dirty="0">
                <a:solidFill>
                  <a:srgbClr val="000000"/>
                </a:solidFill>
                <a:latin typeface="Archivo Black"/>
                <a:ea typeface="Archivo Black"/>
                <a:cs typeface="Archivo Black"/>
                <a:sym typeface="Archivo Black"/>
              </a:endParaRPr>
            </a:p>
          </p:txBody>
        </p:sp>
      </p:grpSp>
      <p:grpSp>
        <p:nvGrpSpPr>
          <p:cNvPr id="149" name="Group 31">
            <a:extLst>
              <a:ext uri="{FF2B5EF4-FFF2-40B4-BE49-F238E27FC236}">
                <a16:creationId xmlns:a16="http://schemas.microsoft.com/office/drawing/2014/main" id="{ADD50888-3B1E-6431-29A5-FF27F460712B}"/>
              </a:ext>
            </a:extLst>
          </p:cNvPr>
          <p:cNvGrpSpPr/>
          <p:nvPr/>
        </p:nvGrpSpPr>
        <p:grpSpPr>
          <a:xfrm>
            <a:off x="3787752" y="3843717"/>
            <a:ext cx="1984090" cy="1984090"/>
            <a:chOff x="5960" y="10243"/>
            <a:chExt cx="2645454" cy="2645454"/>
          </a:xfrm>
        </p:grpSpPr>
        <p:grpSp>
          <p:nvGrpSpPr>
            <p:cNvPr id="150" name="Group 32">
              <a:extLst>
                <a:ext uri="{FF2B5EF4-FFF2-40B4-BE49-F238E27FC236}">
                  <a16:creationId xmlns:a16="http://schemas.microsoft.com/office/drawing/2014/main" id="{CB120FFC-D7BA-5BF9-4DF5-E49BBD022C01}"/>
                </a:ext>
              </a:extLst>
            </p:cNvPr>
            <p:cNvGrpSpPr/>
            <p:nvPr/>
          </p:nvGrpSpPr>
          <p:grpSpPr>
            <a:xfrm>
              <a:off x="306266" y="306266"/>
              <a:ext cx="2032921" cy="2032921"/>
              <a:chOff x="0" y="0"/>
              <a:chExt cx="812800" cy="812800"/>
            </a:xfrm>
          </p:grpSpPr>
          <p:sp>
            <p:nvSpPr>
              <p:cNvPr id="158" name="Freeform 33">
                <a:extLst>
                  <a:ext uri="{FF2B5EF4-FFF2-40B4-BE49-F238E27FC236}">
                    <a16:creationId xmlns:a16="http://schemas.microsoft.com/office/drawing/2014/main" id="{66AA40A4-B1D5-BCFD-8D47-A599834DD5C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737373"/>
                </a:solidFill>
                <a:prstDash val="solid"/>
                <a:miter/>
              </a:ln>
            </p:spPr>
            <p:txBody>
              <a:bodyPr/>
              <a:lstStyle/>
              <a:p>
                <a:endParaRPr lang="en-US"/>
              </a:p>
            </p:txBody>
          </p:sp>
          <p:sp>
            <p:nvSpPr>
              <p:cNvPr id="159" name="TextBox 34">
                <a:extLst>
                  <a:ext uri="{FF2B5EF4-FFF2-40B4-BE49-F238E27FC236}">
                    <a16:creationId xmlns:a16="http://schemas.microsoft.com/office/drawing/2014/main" id="{CFF1ED7D-89F3-73F3-22F2-41EF1570150C}"/>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a:p>
            </p:txBody>
          </p:sp>
        </p:grpSp>
        <p:grpSp>
          <p:nvGrpSpPr>
            <p:cNvPr id="151" name="Group 35">
              <a:extLst>
                <a:ext uri="{FF2B5EF4-FFF2-40B4-BE49-F238E27FC236}">
                  <a16:creationId xmlns:a16="http://schemas.microsoft.com/office/drawing/2014/main" id="{74814BB9-CF30-61AF-B0CF-3668DDA3A361}"/>
                </a:ext>
              </a:extLst>
            </p:cNvPr>
            <p:cNvGrpSpPr/>
            <p:nvPr/>
          </p:nvGrpSpPr>
          <p:grpSpPr>
            <a:xfrm>
              <a:off x="182625" y="182625"/>
              <a:ext cx="2280203" cy="2280203"/>
              <a:chOff x="0" y="0"/>
              <a:chExt cx="812800" cy="812800"/>
            </a:xfrm>
          </p:grpSpPr>
          <p:sp>
            <p:nvSpPr>
              <p:cNvPr id="156" name="Freeform 36">
                <a:extLst>
                  <a:ext uri="{FF2B5EF4-FFF2-40B4-BE49-F238E27FC236}">
                    <a16:creationId xmlns:a16="http://schemas.microsoft.com/office/drawing/2014/main" id="{3CA3CCB0-8C1A-DEF9-E74E-D6BA0160206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737373"/>
                </a:solidFill>
                <a:prstDash val="solid"/>
                <a:miter/>
              </a:ln>
            </p:spPr>
            <p:txBody>
              <a:bodyPr/>
              <a:lstStyle/>
              <a:p>
                <a:endParaRPr lang="en-US"/>
              </a:p>
            </p:txBody>
          </p:sp>
          <p:sp>
            <p:nvSpPr>
              <p:cNvPr id="157" name="TextBox 37">
                <a:extLst>
                  <a:ext uri="{FF2B5EF4-FFF2-40B4-BE49-F238E27FC236}">
                    <a16:creationId xmlns:a16="http://schemas.microsoft.com/office/drawing/2014/main" id="{F7E01236-04AF-D7EF-3CF2-91074AF6DBE8}"/>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a:p>
            </p:txBody>
          </p:sp>
        </p:grpSp>
        <p:grpSp>
          <p:nvGrpSpPr>
            <p:cNvPr id="152" name="Group 38">
              <a:extLst>
                <a:ext uri="{FF2B5EF4-FFF2-40B4-BE49-F238E27FC236}">
                  <a16:creationId xmlns:a16="http://schemas.microsoft.com/office/drawing/2014/main" id="{269A3042-158E-9C44-D81A-B29EB31C4197}"/>
                </a:ext>
              </a:extLst>
            </p:cNvPr>
            <p:cNvGrpSpPr/>
            <p:nvPr/>
          </p:nvGrpSpPr>
          <p:grpSpPr>
            <a:xfrm>
              <a:off x="5960" y="10243"/>
              <a:ext cx="2645454" cy="2645454"/>
              <a:chOff x="1831" y="3147"/>
              <a:chExt cx="812800" cy="812800"/>
            </a:xfrm>
          </p:grpSpPr>
          <p:sp>
            <p:nvSpPr>
              <p:cNvPr id="154" name="Freeform 39">
                <a:extLst>
                  <a:ext uri="{FF2B5EF4-FFF2-40B4-BE49-F238E27FC236}">
                    <a16:creationId xmlns:a16="http://schemas.microsoft.com/office/drawing/2014/main" id="{CD9E7100-7188-0F08-60A7-E80E8907976D}"/>
                  </a:ext>
                </a:extLst>
              </p:cNvPr>
              <p:cNvSpPr/>
              <p:nvPr/>
            </p:nvSpPr>
            <p:spPr>
              <a:xfrm>
                <a:off x="1831" y="314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p:spPr>
            <p:style>
              <a:lnRef idx="1">
                <a:schemeClr val="accent1"/>
              </a:lnRef>
              <a:fillRef idx="2">
                <a:schemeClr val="accent1"/>
              </a:fillRef>
              <a:effectRef idx="1">
                <a:schemeClr val="accent1"/>
              </a:effectRef>
              <a:fontRef idx="minor">
                <a:schemeClr val="dk1"/>
              </a:fontRef>
            </p:style>
            <p:txBody>
              <a:bodyPr/>
              <a:lstStyle/>
              <a:p>
                <a:endParaRPr lang="en-US" dirty="0"/>
              </a:p>
            </p:txBody>
          </p:sp>
          <p:sp>
            <p:nvSpPr>
              <p:cNvPr id="155" name="TextBox 40">
                <a:extLst>
                  <a:ext uri="{FF2B5EF4-FFF2-40B4-BE49-F238E27FC236}">
                    <a16:creationId xmlns:a16="http://schemas.microsoft.com/office/drawing/2014/main" id="{17818822-810B-2A04-05F5-32B82944A1AF}"/>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dirty="0"/>
              </a:p>
            </p:txBody>
          </p:sp>
        </p:grpSp>
        <p:sp>
          <p:nvSpPr>
            <p:cNvPr id="153" name="TextBox 41">
              <a:extLst>
                <a:ext uri="{FF2B5EF4-FFF2-40B4-BE49-F238E27FC236}">
                  <a16:creationId xmlns:a16="http://schemas.microsoft.com/office/drawing/2014/main" id="{982CDCCB-032F-AA8D-C71A-AFE4F1B18D9B}"/>
                </a:ext>
              </a:extLst>
            </p:cNvPr>
            <p:cNvSpPr txBox="1"/>
            <p:nvPr/>
          </p:nvSpPr>
          <p:spPr>
            <a:xfrm>
              <a:off x="394145" y="1099946"/>
              <a:ext cx="1857162" cy="459187"/>
            </a:xfrm>
            <a:prstGeom prst="rect">
              <a:avLst/>
            </a:prstGeom>
          </p:spPr>
          <p:txBody>
            <a:bodyPr lIns="0" tIns="0" rIns="0" bIns="0" rtlCol="0" anchor="t">
              <a:spAutoFit/>
            </a:bodyPr>
            <a:lstStyle/>
            <a:p>
              <a:pPr algn="ctr">
                <a:lnSpc>
                  <a:spcPts val="2646"/>
                </a:lnSpc>
              </a:pPr>
              <a:r>
                <a:rPr lang="vi-VN" sz="2646" dirty="0">
                  <a:solidFill>
                    <a:srgbClr val="000000"/>
                  </a:solidFill>
                  <a:latin typeface="Archivo Black"/>
                  <a:ea typeface="Archivo Black"/>
                  <a:cs typeface="Archivo Black"/>
                  <a:sym typeface="Archivo Black"/>
                </a:rPr>
                <a:t>2021</a:t>
              </a:r>
              <a:endParaRPr lang="en-US" sz="2646" dirty="0">
                <a:solidFill>
                  <a:srgbClr val="000000"/>
                </a:solidFill>
                <a:latin typeface="Archivo Black"/>
                <a:ea typeface="Archivo Black"/>
                <a:cs typeface="Archivo Black"/>
                <a:sym typeface="Archivo Black"/>
              </a:endParaRPr>
            </a:p>
          </p:txBody>
        </p:sp>
      </p:grpSp>
      <p:grpSp>
        <p:nvGrpSpPr>
          <p:cNvPr id="160" name="Group 31">
            <a:extLst>
              <a:ext uri="{FF2B5EF4-FFF2-40B4-BE49-F238E27FC236}">
                <a16:creationId xmlns:a16="http://schemas.microsoft.com/office/drawing/2014/main" id="{6DBDBC1D-A8B2-20DB-11BF-704CBE0C4160}"/>
              </a:ext>
            </a:extLst>
          </p:cNvPr>
          <p:cNvGrpSpPr/>
          <p:nvPr/>
        </p:nvGrpSpPr>
        <p:grpSpPr>
          <a:xfrm>
            <a:off x="864672" y="3843717"/>
            <a:ext cx="1984090" cy="1984090"/>
            <a:chOff x="5960" y="10243"/>
            <a:chExt cx="2645454" cy="2645454"/>
          </a:xfrm>
        </p:grpSpPr>
        <p:grpSp>
          <p:nvGrpSpPr>
            <p:cNvPr id="161" name="Group 32">
              <a:extLst>
                <a:ext uri="{FF2B5EF4-FFF2-40B4-BE49-F238E27FC236}">
                  <a16:creationId xmlns:a16="http://schemas.microsoft.com/office/drawing/2014/main" id="{F6334EE3-6AC0-4309-226B-CB81E1E9DFB3}"/>
                </a:ext>
              </a:extLst>
            </p:cNvPr>
            <p:cNvGrpSpPr/>
            <p:nvPr/>
          </p:nvGrpSpPr>
          <p:grpSpPr>
            <a:xfrm>
              <a:off x="306266" y="306266"/>
              <a:ext cx="2032921" cy="2032921"/>
              <a:chOff x="0" y="0"/>
              <a:chExt cx="812800" cy="812800"/>
            </a:xfrm>
          </p:grpSpPr>
          <p:sp>
            <p:nvSpPr>
              <p:cNvPr id="169" name="Freeform 33">
                <a:extLst>
                  <a:ext uri="{FF2B5EF4-FFF2-40B4-BE49-F238E27FC236}">
                    <a16:creationId xmlns:a16="http://schemas.microsoft.com/office/drawing/2014/main" id="{2C690009-8C1C-F9DB-28A8-3BB2322AB42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737373"/>
                </a:solidFill>
                <a:prstDash val="solid"/>
                <a:miter/>
              </a:ln>
            </p:spPr>
            <p:txBody>
              <a:bodyPr/>
              <a:lstStyle/>
              <a:p>
                <a:endParaRPr lang="en-US"/>
              </a:p>
            </p:txBody>
          </p:sp>
          <p:sp>
            <p:nvSpPr>
              <p:cNvPr id="170" name="TextBox 34">
                <a:extLst>
                  <a:ext uri="{FF2B5EF4-FFF2-40B4-BE49-F238E27FC236}">
                    <a16:creationId xmlns:a16="http://schemas.microsoft.com/office/drawing/2014/main" id="{906850C3-17D3-B80C-9918-89A5141D89D2}"/>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a:p>
            </p:txBody>
          </p:sp>
        </p:grpSp>
        <p:grpSp>
          <p:nvGrpSpPr>
            <p:cNvPr id="162" name="Group 35">
              <a:extLst>
                <a:ext uri="{FF2B5EF4-FFF2-40B4-BE49-F238E27FC236}">
                  <a16:creationId xmlns:a16="http://schemas.microsoft.com/office/drawing/2014/main" id="{2E92DD88-5A95-2DBA-FD74-7F62405ED39F}"/>
                </a:ext>
              </a:extLst>
            </p:cNvPr>
            <p:cNvGrpSpPr/>
            <p:nvPr/>
          </p:nvGrpSpPr>
          <p:grpSpPr>
            <a:xfrm>
              <a:off x="182625" y="182625"/>
              <a:ext cx="2280203" cy="2280203"/>
              <a:chOff x="0" y="0"/>
              <a:chExt cx="812800" cy="812800"/>
            </a:xfrm>
          </p:grpSpPr>
          <p:sp>
            <p:nvSpPr>
              <p:cNvPr id="167" name="Freeform 36">
                <a:extLst>
                  <a:ext uri="{FF2B5EF4-FFF2-40B4-BE49-F238E27FC236}">
                    <a16:creationId xmlns:a16="http://schemas.microsoft.com/office/drawing/2014/main" id="{3F79494E-49B1-BAEA-4233-2EC4756277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737373"/>
                </a:solidFill>
                <a:prstDash val="solid"/>
                <a:miter/>
              </a:ln>
            </p:spPr>
            <p:txBody>
              <a:bodyPr/>
              <a:lstStyle/>
              <a:p>
                <a:endParaRPr lang="en-US"/>
              </a:p>
            </p:txBody>
          </p:sp>
          <p:sp>
            <p:nvSpPr>
              <p:cNvPr id="168" name="TextBox 37">
                <a:extLst>
                  <a:ext uri="{FF2B5EF4-FFF2-40B4-BE49-F238E27FC236}">
                    <a16:creationId xmlns:a16="http://schemas.microsoft.com/office/drawing/2014/main" id="{E3D180ED-2646-71FC-CEAA-1E98CB6EB5AC}"/>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a:p>
            </p:txBody>
          </p:sp>
        </p:grpSp>
        <p:grpSp>
          <p:nvGrpSpPr>
            <p:cNvPr id="163" name="Group 38">
              <a:extLst>
                <a:ext uri="{FF2B5EF4-FFF2-40B4-BE49-F238E27FC236}">
                  <a16:creationId xmlns:a16="http://schemas.microsoft.com/office/drawing/2014/main" id="{A2CFF2BE-D77F-2389-8032-4B1F82F69430}"/>
                </a:ext>
              </a:extLst>
            </p:cNvPr>
            <p:cNvGrpSpPr/>
            <p:nvPr/>
          </p:nvGrpSpPr>
          <p:grpSpPr>
            <a:xfrm>
              <a:off x="5960" y="10243"/>
              <a:ext cx="2645454" cy="2645454"/>
              <a:chOff x="1831" y="3147"/>
              <a:chExt cx="812800" cy="812800"/>
            </a:xfrm>
          </p:grpSpPr>
          <p:sp>
            <p:nvSpPr>
              <p:cNvPr id="165" name="Freeform 39">
                <a:extLst>
                  <a:ext uri="{FF2B5EF4-FFF2-40B4-BE49-F238E27FC236}">
                    <a16:creationId xmlns:a16="http://schemas.microsoft.com/office/drawing/2014/main" id="{C278185D-F4C0-6AC4-54EB-FCDD467D2AB1}"/>
                  </a:ext>
                </a:extLst>
              </p:cNvPr>
              <p:cNvSpPr/>
              <p:nvPr/>
            </p:nvSpPr>
            <p:spPr>
              <a:xfrm>
                <a:off x="1831" y="314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p:spPr>
            <p:style>
              <a:lnRef idx="1">
                <a:schemeClr val="accent1"/>
              </a:lnRef>
              <a:fillRef idx="2">
                <a:schemeClr val="accent1"/>
              </a:fillRef>
              <a:effectRef idx="1">
                <a:schemeClr val="accent1"/>
              </a:effectRef>
              <a:fontRef idx="minor">
                <a:schemeClr val="dk1"/>
              </a:fontRef>
            </p:style>
            <p:txBody>
              <a:bodyPr/>
              <a:lstStyle/>
              <a:p>
                <a:endParaRPr lang="en-US" dirty="0"/>
              </a:p>
            </p:txBody>
          </p:sp>
          <p:sp>
            <p:nvSpPr>
              <p:cNvPr id="166" name="TextBox 40">
                <a:extLst>
                  <a:ext uri="{FF2B5EF4-FFF2-40B4-BE49-F238E27FC236}">
                    <a16:creationId xmlns:a16="http://schemas.microsoft.com/office/drawing/2014/main" id="{1133E537-567B-521E-517C-79B2ED8E0147}"/>
                  </a:ext>
                </a:extLst>
              </p:cNvPr>
              <p:cNvSpPr txBox="1"/>
              <p:nvPr/>
            </p:nvSpPr>
            <p:spPr>
              <a:xfrm>
                <a:off x="76200" y="38100"/>
                <a:ext cx="660400" cy="698500"/>
              </a:xfrm>
              <a:prstGeom prst="rect">
                <a:avLst/>
              </a:prstGeom>
            </p:spPr>
            <p:txBody>
              <a:bodyPr lIns="64027" tIns="64027" rIns="64027" bIns="64027" rtlCol="0" anchor="ctr"/>
              <a:lstStyle/>
              <a:p>
                <a:pPr algn="ctr">
                  <a:lnSpc>
                    <a:spcPts val="2660"/>
                  </a:lnSpc>
                </a:pPr>
                <a:endParaRPr dirty="0"/>
              </a:p>
            </p:txBody>
          </p:sp>
        </p:grpSp>
        <p:sp>
          <p:nvSpPr>
            <p:cNvPr id="164" name="TextBox 41">
              <a:extLst>
                <a:ext uri="{FF2B5EF4-FFF2-40B4-BE49-F238E27FC236}">
                  <a16:creationId xmlns:a16="http://schemas.microsoft.com/office/drawing/2014/main" id="{B9E5E608-4F38-05FF-8311-86A04C9DB8BF}"/>
                </a:ext>
              </a:extLst>
            </p:cNvPr>
            <p:cNvSpPr txBox="1"/>
            <p:nvPr/>
          </p:nvSpPr>
          <p:spPr>
            <a:xfrm>
              <a:off x="394145" y="1099946"/>
              <a:ext cx="1857162" cy="459187"/>
            </a:xfrm>
            <a:prstGeom prst="rect">
              <a:avLst/>
            </a:prstGeom>
          </p:spPr>
          <p:txBody>
            <a:bodyPr lIns="0" tIns="0" rIns="0" bIns="0" rtlCol="0" anchor="t">
              <a:spAutoFit/>
            </a:bodyPr>
            <a:lstStyle/>
            <a:p>
              <a:pPr algn="ctr">
                <a:lnSpc>
                  <a:spcPts val="2646"/>
                </a:lnSpc>
              </a:pPr>
              <a:r>
                <a:rPr lang="vi-VN" sz="2646" dirty="0">
                  <a:solidFill>
                    <a:srgbClr val="000000"/>
                  </a:solidFill>
                  <a:latin typeface="Archivo Black"/>
                  <a:ea typeface="Archivo Black"/>
                  <a:cs typeface="Archivo Black"/>
                  <a:sym typeface="Archivo Black"/>
                </a:rPr>
                <a:t>2020</a:t>
              </a:r>
              <a:endParaRPr lang="en-US" sz="2646" dirty="0">
                <a:solidFill>
                  <a:srgbClr val="000000"/>
                </a:solidFill>
                <a:latin typeface="Archivo Black"/>
                <a:ea typeface="Archivo Black"/>
                <a:cs typeface="Archivo Black"/>
                <a:sym typeface="Archivo Black"/>
              </a:endParaRPr>
            </a:p>
          </p:txBody>
        </p:sp>
      </p:grpSp>
      <p:sp>
        <p:nvSpPr>
          <p:cNvPr id="17" name="Tiêu đề 89">
            <a:extLst>
              <a:ext uri="{FF2B5EF4-FFF2-40B4-BE49-F238E27FC236}">
                <a16:creationId xmlns:a16="http://schemas.microsoft.com/office/drawing/2014/main" id="{F385C590-61CF-6CEC-DEEF-CB2B55B1ED71}"/>
              </a:ext>
            </a:extLst>
          </p:cNvPr>
          <p:cNvSpPr txBox="1">
            <a:spLocks/>
          </p:cNvSpPr>
          <p:nvPr/>
        </p:nvSpPr>
        <p:spPr>
          <a:xfrm rot="10800000" flipH="1" flipV="1">
            <a:off x="15419770" y="5967350"/>
            <a:ext cx="2258630" cy="1081150"/>
          </a:xfrm>
          <a:prstGeom prst="rect">
            <a:avLst/>
          </a:prstGeom>
        </p:spPr>
        <p:txBody>
          <a:bodyPr vert="horz" lIns="91440" tIns="45720" rIns="91440" bIns="45720" rtlCol="0" anchor="b">
            <a:noAutofit/>
          </a:bodyPr>
          <a:lstStyle>
            <a:lvl1pPr algn="ctr" defTabSz="1371600" rtl="0" eaLnBrk="1" latinLnBrk="0" hangingPunct="1">
              <a:lnSpc>
                <a:spcPct val="90000"/>
              </a:lnSpc>
              <a:spcBef>
                <a:spcPct val="0"/>
              </a:spcBef>
              <a:buNone/>
              <a:defRPr sz="9000" kern="1200">
                <a:solidFill>
                  <a:schemeClr val="tx1"/>
                </a:solidFill>
                <a:latin typeface="+mj-lt"/>
                <a:ea typeface="+mj-ea"/>
                <a:cs typeface="+mj-cs"/>
              </a:defRPr>
            </a:lvl1pPr>
          </a:lstStyle>
          <a:p>
            <a:r>
              <a:rPr lang="vi-VN" sz="2400" dirty="0">
                <a:latin typeface="+mn-lt"/>
              </a:rPr>
              <a:t>Hiện Tại &amp; Nhiều Bước Tiến Mới  </a:t>
            </a:r>
            <a:endParaRPr lang="en-US" sz="2400" dirty="0">
              <a:latin typeface="+mn-lt"/>
            </a:endParaRPr>
          </a:p>
        </p:txBody>
      </p:sp>
      <p:sp>
        <p:nvSpPr>
          <p:cNvPr id="20" name="Hộp Văn bản 19">
            <a:extLst>
              <a:ext uri="{FF2B5EF4-FFF2-40B4-BE49-F238E27FC236}">
                <a16:creationId xmlns:a16="http://schemas.microsoft.com/office/drawing/2014/main" id="{D3791E0C-B27C-CB9D-5B18-D1C89DDA47F9}"/>
              </a:ext>
            </a:extLst>
          </p:cNvPr>
          <p:cNvSpPr txBox="1"/>
          <p:nvPr/>
        </p:nvSpPr>
        <p:spPr>
          <a:xfrm>
            <a:off x="3786909" y="5971274"/>
            <a:ext cx="2286000" cy="1569660"/>
          </a:xfrm>
          <a:prstGeom prst="rect">
            <a:avLst/>
          </a:prstGeom>
          <a:noFill/>
        </p:spPr>
        <p:txBody>
          <a:bodyPr wrap="square">
            <a:spAutoFit/>
          </a:bodyPr>
          <a:lstStyle/>
          <a:p>
            <a:pPr algn="ctr"/>
            <a:r>
              <a:rPr lang="vi-VN" sz="2400" dirty="0">
                <a:solidFill>
                  <a:srgbClr val="000000"/>
                </a:solidFill>
                <a:sym typeface="Aileron"/>
              </a:rPr>
              <a:t>Hoàn Thiện Công Ty Hơn &amp; Bắt Đầu Phát Triển</a:t>
            </a:r>
            <a:endParaRPr lang="en-US" sz="2400" dirty="0"/>
          </a:p>
        </p:txBody>
      </p:sp>
      <p:pic>
        <p:nvPicPr>
          <p:cNvPr id="8" name="Hình ảnh 7" descr="Ảnh có chứa văn bản, Phông chữ, Đồ họa, đồng hồ">
            <a:extLst>
              <a:ext uri="{FF2B5EF4-FFF2-40B4-BE49-F238E27FC236}">
                <a16:creationId xmlns:a16="http://schemas.microsoft.com/office/drawing/2014/main" id="{2FE8F8D2-8BF0-6B6E-E728-CBF14C0B8B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25800" y="114300"/>
            <a:ext cx="2134010" cy="80489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E0F2A4D0-F125-9AAF-0530-38DA8B46C34A}"/>
              </a:ext>
            </a:extLst>
          </p:cNvPr>
          <p:cNvSpPr/>
          <p:nvPr/>
        </p:nvSpPr>
        <p:spPr>
          <a:xfrm>
            <a:off x="-457200" y="-266700"/>
            <a:ext cx="18973800" cy="10744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18" name="Hình ảnh 17" descr="Ảnh có chứa đàn ông, trang phục, người, con người">
            <a:extLst>
              <a:ext uri="{FF2B5EF4-FFF2-40B4-BE49-F238E27FC236}">
                <a16:creationId xmlns:a16="http://schemas.microsoft.com/office/drawing/2014/main" id="{C4DF865C-0FA1-3497-3527-E0A172B0D2EC}"/>
              </a:ext>
            </a:extLst>
          </p:cNvPr>
          <p:cNvPicPr>
            <a:picLocks noChangeAspect="1"/>
          </p:cNvPicPr>
          <p:nvPr/>
        </p:nvPicPr>
        <p:blipFill>
          <a:blip r:embed="rId2">
            <a:extLst>
              <a:ext uri="{28A0092B-C50C-407E-A947-70E740481C1C}">
                <a14:useLocalDpi xmlns:a14="http://schemas.microsoft.com/office/drawing/2010/main" val="0"/>
              </a:ext>
            </a:extLst>
          </a:blip>
          <a:srcRect r="8704" b="3"/>
          <a:stretch>
            <a:fillRect/>
          </a:stretch>
        </p:blipFill>
        <p:spPr>
          <a:xfrm>
            <a:off x="715519" y="696833"/>
            <a:ext cx="8307831" cy="4352569"/>
          </a:xfrm>
          <a:prstGeom prst="rect">
            <a:avLst/>
          </a:prstGeom>
          <a:ln w="38100">
            <a:solidFill>
              <a:schemeClr val="tx1">
                <a:lumMod val="65000"/>
              </a:schemeClr>
            </a:solidFill>
          </a:ln>
        </p:spPr>
      </p:pic>
      <p:pic>
        <p:nvPicPr>
          <p:cNvPr id="9" name="Hình ảnh 8" descr="Ảnh có chứa trang phục, trong nhà, người, đàn ông">
            <a:extLst>
              <a:ext uri="{FF2B5EF4-FFF2-40B4-BE49-F238E27FC236}">
                <a16:creationId xmlns:a16="http://schemas.microsoft.com/office/drawing/2014/main" id="{0408BCB7-D7BF-CA99-F670-044D5720B3C4}"/>
              </a:ext>
            </a:extLst>
          </p:cNvPr>
          <p:cNvPicPr>
            <a:picLocks noChangeAspect="1"/>
          </p:cNvPicPr>
          <p:nvPr/>
        </p:nvPicPr>
        <p:blipFill>
          <a:blip r:embed="rId3">
            <a:extLst>
              <a:ext uri="{28A0092B-C50C-407E-A947-70E740481C1C}">
                <a14:useLocalDpi xmlns:a14="http://schemas.microsoft.com/office/drawing/2010/main" val="0"/>
              </a:ext>
            </a:extLst>
          </a:blip>
          <a:srcRect t="24715" r="-2" b="841"/>
          <a:stretch>
            <a:fillRect/>
          </a:stretch>
        </p:blipFill>
        <p:spPr>
          <a:xfrm>
            <a:off x="9264645" y="696833"/>
            <a:ext cx="8307831" cy="4329313"/>
          </a:xfrm>
          <a:prstGeom prst="rect">
            <a:avLst/>
          </a:prstGeom>
          <a:ln w="38100">
            <a:solidFill>
              <a:schemeClr val="tx1">
                <a:lumMod val="65000"/>
              </a:schemeClr>
            </a:solidFill>
          </a:ln>
        </p:spPr>
      </p:pic>
      <p:pic>
        <p:nvPicPr>
          <p:cNvPr id="30" name="Hình ảnh 29" descr="Ảnh có chứa trang phục, phụ nữ, người, trần nhà&#10;&#10;Nội dung do AI tạo ra có thể không chính xác.">
            <a:extLst>
              <a:ext uri="{FF2B5EF4-FFF2-40B4-BE49-F238E27FC236}">
                <a16:creationId xmlns:a16="http://schemas.microsoft.com/office/drawing/2014/main" id="{9192BC01-9511-BE28-137B-B5F025E5D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19" y="5286981"/>
            <a:ext cx="8307832" cy="4279930"/>
          </a:xfrm>
          <a:prstGeom prst="rect">
            <a:avLst/>
          </a:prstGeom>
          <a:ln w="38100">
            <a:solidFill>
              <a:schemeClr val="tx1">
                <a:lumMod val="65000"/>
              </a:schemeClr>
            </a:solidFill>
          </a:ln>
        </p:spPr>
      </p:pic>
      <p:pic>
        <p:nvPicPr>
          <p:cNvPr id="32" name="Hình ảnh 31" descr="Ảnh có chứa trần nhà, trang phục, phụ nữ, đàn ông&#10;&#10;Nội dung do AI tạo ra có thể không chính xác.">
            <a:extLst>
              <a:ext uri="{FF2B5EF4-FFF2-40B4-BE49-F238E27FC236}">
                <a16:creationId xmlns:a16="http://schemas.microsoft.com/office/drawing/2014/main" id="{57A5612F-8B2A-5D18-F871-938817B55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4646" y="5296885"/>
            <a:ext cx="8307831" cy="4270025"/>
          </a:xfrm>
          <a:prstGeom prst="rect">
            <a:avLst/>
          </a:prstGeom>
          <a:ln w="38100">
            <a:solidFill>
              <a:schemeClr val="tx1">
                <a:lumMod val="65000"/>
              </a:schemeClr>
            </a:solidFill>
          </a:ln>
        </p:spPr>
      </p:pic>
      <p:sp>
        <p:nvSpPr>
          <p:cNvPr id="34" name="Tiêu đề phụ 33">
            <a:extLst>
              <a:ext uri="{FF2B5EF4-FFF2-40B4-BE49-F238E27FC236}">
                <a16:creationId xmlns:a16="http://schemas.microsoft.com/office/drawing/2014/main" id="{7EA8591F-25EA-3B0F-0C47-465FFCBD4E23}"/>
              </a:ext>
            </a:extLst>
          </p:cNvPr>
          <p:cNvSpPr>
            <a:spLocks noGrp="1"/>
          </p:cNvSpPr>
          <p:nvPr>
            <p:ph type="subTitle" idx="1"/>
          </p:nvPr>
        </p:nvSpPr>
        <p:spPr>
          <a:xfrm>
            <a:off x="5943600" y="9804490"/>
            <a:ext cx="6324600" cy="292010"/>
          </a:xfrm>
        </p:spPr>
        <p:txBody>
          <a:bodyPr>
            <a:noAutofit/>
          </a:bodyPr>
          <a:lstStyle/>
          <a:p>
            <a:r>
              <a:rPr lang="vi-VN" sz="2400" dirty="0">
                <a:latin typeface="Blacker Sans Text Bold" panose="020B0604020202020204" charset="0"/>
              </a:rPr>
              <a:t>Tiệc</a:t>
            </a:r>
            <a:r>
              <a:rPr lang="vi-VN" sz="2800" dirty="0">
                <a:latin typeface="Blacker Sans Text Bold" panose="020B0604020202020204" charset="0"/>
              </a:rPr>
              <a:t> Thành Lập Công Ty</a:t>
            </a:r>
            <a:endParaRPr lang="en-US" sz="2800" dirty="0">
              <a:latin typeface="Blacker Sans Text Bold" panose="020B0604020202020204" charset="0"/>
            </a:endParaRPr>
          </a:p>
        </p:txBody>
      </p:sp>
    </p:spTree>
    <p:extLst>
      <p:ext uri="{BB962C8B-B14F-4D97-AF65-F5344CB8AC3E}">
        <p14:creationId xmlns:p14="http://schemas.microsoft.com/office/powerpoint/2010/main" val="399665757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21"/>
          <p:cNvSpPr/>
          <p:nvPr/>
        </p:nvSpPr>
        <p:spPr>
          <a:xfrm flipV="1">
            <a:off x="5943377" y="6431523"/>
            <a:ext cx="1081085" cy="797189"/>
          </a:xfrm>
          <a:prstGeom prst="line">
            <a:avLst/>
          </a:prstGeom>
          <a:ln w="19050" cap="flat">
            <a:solidFill>
              <a:srgbClr val="000000"/>
            </a:solidFill>
            <a:prstDash val="solid"/>
            <a:headEnd type="none" w="sm" len="sm"/>
            <a:tailEnd type="none" w="sm" len="sm"/>
          </a:ln>
        </p:spPr>
        <p:txBody>
          <a:bodyPr/>
          <a:lstStyle/>
          <a:p>
            <a:endParaRPr lang="en-US"/>
          </a:p>
        </p:txBody>
      </p:sp>
      <p:sp>
        <p:nvSpPr>
          <p:cNvPr id="3" name="Freeform 3"/>
          <p:cNvSpPr/>
          <p:nvPr/>
        </p:nvSpPr>
        <p:spPr>
          <a:xfrm>
            <a:off x="6680448" y="2879225"/>
            <a:ext cx="5020996" cy="4809190"/>
          </a:xfrm>
          <a:custGeom>
            <a:avLst/>
            <a:gdLst/>
            <a:ahLst/>
            <a:cxnLst/>
            <a:rect l="l" t="t" r="r" b="b"/>
            <a:pathLst>
              <a:path w="812800" h="778513">
                <a:moveTo>
                  <a:pt x="406400" y="0"/>
                </a:moveTo>
                <a:cubicBezTo>
                  <a:pt x="181951" y="0"/>
                  <a:pt x="0" y="174276"/>
                  <a:pt x="0" y="389256"/>
                </a:cubicBezTo>
                <a:cubicBezTo>
                  <a:pt x="0" y="604237"/>
                  <a:pt x="181951" y="778513"/>
                  <a:pt x="406400" y="778513"/>
                </a:cubicBezTo>
                <a:cubicBezTo>
                  <a:pt x="630849" y="778513"/>
                  <a:pt x="812800" y="604237"/>
                  <a:pt x="812800" y="389256"/>
                </a:cubicBezTo>
                <a:cubicBezTo>
                  <a:pt x="812800" y="174276"/>
                  <a:pt x="630849" y="0"/>
                  <a:pt x="406400" y="0"/>
                </a:cubicBezTo>
                <a:close/>
              </a:path>
            </a:pathLst>
          </a:custGeom>
          <a:ln/>
        </p:spPr>
        <p:style>
          <a:lnRef idx="1">
            <a:schemeClr val="accent1"/>
          </a:lnRef>
          <a:fillRef idx="2">
            <a:schemeClr val="accent1"/>
          </a:fillRef>
          <a:effectRef idx="1">
            <a:schemeClr val="accent1"/>
          </a:effectRef>
          <a:fontRef idx="minor">
            <a:schemeClr val="dk1"/>
          </a:fontRef>
        </p:style>
        <p:txBody>
          <a:bodyPr/>
          <a:lstStyle/>
          <a:p>
            <a:endParaRPr lang="en-US" dirty="0"/>
          </a:p>
        </p:txBody>
      </p:sp>
      <p:sp>
        <p:nvSpPr>
          <p:cNvPr id="5" name="AutoShape 5"/>
          <p:cNvSpPr/>
          <p:nvPr/>
        </p:nvSpPr>
        <p:spPr>
          <a:xfrm>
            <a:off x="5982617" y="3094730"/>
            <a:ext cx="1297696" cy="635409"/>
          </a:xfrm>
          <a:prstGeom prst="line">
            <a:avLst/>
          </a:prstGeom>
          <a:ln w="19050" cap="flat">
            <a:solidFill>
              <a:srgbClr val="000000"/>
            </a:solidFill>
            <a:prstDash val="solid"/>
            <a:headEnd type="none" w="sm" len="sm"/>
            <a:tailEnd type="none" w="sm" len="sm"/>
          </a:ln>
        </p:spPr>
        <p:txBody>
          <a:bodyPr/>
          <a:lstStyle/>
          <a:p>
            <a:endParaRPr lang="en-US"/>
          </a:p>
        </p:txBody>
      </p:sp>
      <p:sp>
        <p:nvSpPr>
          <p:cNvPr id="6" name="TextBox 6"/>
          <p:cNvSpPr txBox="1"/>
          <p:nvPr/>
        </p:nvSpPr>
        <p:spPr>
          <a:xfrm>
            <a:off x="6338602" y="4133039"/>
            <a:ext cx="4796806" cy="2485937"/>
          </a:xfrm>
          <a:prstGeom prst="rect">
            <a:avLst/>
          </a:prstGeom>
        </p:spPr>
        <p:txBody>
          <a:bodyPr wrap="square" lIns="0" tIns="0" rIns="0" bIns="0" rtlCol="0" anchor="t">
            <a:spAutoFit/>
          </a:bodyPr>
          <a:lstStyle/>
          <a:p>
            <a:pPr marL="1143000" indent="-1143000" algn="ctr">
              <a:lnSpc>
                <a:spcPts val="6699"/>
              </a:lnSpc>
              <a:buFont typeface="+mj-lt"/>
              <a:buAutoNum type="romanUcPeriod" startAt="3"/>
            </a:pPr>
            <a:r>
              <a:rPr lang="vi-VN" sz="4000" b="1" dirty="0">
                <a:solidFill>
                  <a:srgbClr val="000000"/>
                </a:solidFill>
                <a:latin typeface="Blacker Sans Text Bold" panose="020B0604020202020204" charset="0"/>
                <a:ea typeface="Archivo Black"/>
                <a:cs typeface="Archivo Black"/>
                <a:sym typeface="Archivo Black"/>
              </a:rPr>
              <a:t>NGHÀNH NGHỀ KINH DOANH</a:t>
            </a:r>
            <a:endParaRPr lang="en-US" sz="4000" b="1" dirty="0">
              <a:solidFill>
                <a:srgbClr val="000000"/>
              </a:solidFill>
              <a:latin typeface="Blacker Sans Text Bold" panose="020B0604020202020204" charset="0"/>
              <a:ea typeface="Archivo Black"/>
              <a:cs typeface="Archivo Black"/>
              <a:sym typeface="Archivo Black"/>
            </a:endParaRPr>
          </a:p>
        </p:txBody>
      </p:sp>
      <p:grpSp>
        <p:nvGrpSpPr>
          <p:cNvPr id="7" name="Group 7"/>
          <p:cNvGrpSpPr/>
          <p:nvPr/>
        </p:nvGrpSpPr>
        <p:grpSpPr>
          <a:xfrm>
            <a:off x="1111968" y="311707"/>
            <a:ext cx="5371951" cy="5135036"/>
            <a:chOff x="76200" y="-326343"/>
            <a:chExt cx="1111984" cy="1062943"/>
          </a:xfrm>
        </p:grpSpPr>
        <p:sp>
          <p:nvSpPr>
            <p:cNvPr id="8" name="Freeform 8"/>
            <p:cNvSpPr/>
            <p:nvPr/>
          </p:nvSpPr>
          <p:spPr>
            <a:xfrm>
              <a:off x="375384" y="-32634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p:spPr>
          <p:style>
            <a:lnRef idx="1">
              <a:schemeClr val="accent1"/>
            </a:lnRef>
            <a:fillRef idx="2">
              <a:schemeClr val="accent1"/>
            </a:fillRef>
            <a:effectRef idx="1">
              <a:schemeClr val="accent1"/>
            </a:effectRef>
            <a:fontRef idx="minor">
              <a:schemeClr val="dk1"/>
            </a:fontRef>
          </p:style>
          <p:txBody>
            <a:bodyPr/>
            <a:lstStyle/>
            <a:p>
              <a:endParaRPr lang="en-US" dirty="0"/>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a:off x="11442558" y="6374501"/>
            <a:ext cx="1154549" cy="859014"/>
          </a:xfrm>
          <a:prstGeom prst="line">
            <a:avLst/>
          </a:prstGeom>
          <a:ln w="19050" cap="flat">
            <a:solidFill>
              <a:srgbClr val="000000"/>
            </a:solidFill>
            <a:prstDash val="solid"/>
            <a:headEnd type="none" w="sm" len="sm"/>
            <a:tailEnd type="none" w="sm" len="sm"/>
          </a:ln>
        </p:spPr>
        <p:txBody>
          <a:bodyPr/>
          <a:lstStyle/>
          <a:p>
            <a:endParaRPr lang="en-US"/>
          </a:p>
        </p:txBody>
      </p:sp>
      <p:sp>
        <p:nvSpPr>
          <p:cNvPr id="14" name="Freeform 14"/>
          <p:cNvSpPr/>
          <p:nvPr/>
        </p:nvSpPr>
        <p:spPr>
          <a:xfrm>
            <a:off x="12172162" y="5953617"/>
            <a:ext cx="3926605" cy="392660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p:spPr>
        <p:style>
          <a:lnRef idx="1">
            <a:schemeClr val="accent1"/>
          </a:lnRef>
          <a:fillRef idx="2">
            <a:schemeClr val="accent1"/>
          </a:fillRef>
          <a:effectRef idx="1">
            <a:schemeClr val="accent1"/>
          </a:effectRef>
          <a:fontRef idx="minor">
            <a:schemeClr val="dk1"/>
          </a:fontRef>
        </p:style>
        <p:txBody>
          <a:bodyPr/>
          <a:lstStyle/>
          <a:p>
            <a:endParaRPr lang="en-US" dirty="0"/>
          </a:p>
        </p:txBody>
      </p:sp>
      <p:sp>
        <p:nvSpPr>
          <p:cNvPr id="17" name="TextBox 17"/>
          <p:cNvSpPr txBox="1"/>
          <p:nvPr/>
        </p:nvSpPr>
        <p:spPr>
          <a:xfrm>
            <a:off x="12614748" y="7471263"/>
            <a:ext cx="3115900" cy="1105367"/>
          </a:xfrm>
          <a:prstGeom prst="rect">
            <a:avLst/>
          </a:prstGeom>
        </p:spPr>
        <p:txBody>
          <a:bodyPr wrap="square" lIns="0" tIns="0" rIns="0" bIns="0" rtlCol="0" anchor="t">
            <a:spAutoFit/>
          </a:bodyPr>
          <a:lstStyle/>
          <a:p>
            <a:pPr algn="ctr">
              <a:lnSpc>
                <a:spcPts val="4479"/>
              </a:lnSpc>
            </a:pPr>
            <a:r>
              <a:rPr lang="vi-VN" sz="2799" dirty="0">
                <a:solidFill>
                  <a:srgbClr val="000000"/>
                </a:solidFill>
                <a:ea typeface="Aileron"/>
                <a:cs typeface="Aileron"/>
                <a:sym typeface="Aileron"/>
              </a:rPr>
              <a:t>Hệ Sinh Thái Điện Lạnh Tiến Phát </a:t>
            </a:r>
            <a:endParaRPr lang="en-US" sz="2799" dirty="0">
              <a:solidFill>
                <a:srgbClr val="000000"/>
              </a:solidFill>
              <a:ea typeface="Aileron"/>
              <a:cs typeface="Aileron"/>
              <a:sym typeface="Aileron"/>
            </a:endParaRPr>
          </a:p>
        </p:txBody>
      </p:sp>
      <p:sp>
        <p:nvSpPr>
          <p:cNvPr id="19" name="Freeform 19"/>
          <p:cNvSpPr/>
          <p:nvPr/>
        </p:nvSpPr>
        <p:spPr>
          <a:xfrm>
            <a:off x="2385724" y="6028623"/>
            <a:ext cx="3926605" cy="392660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p:spPr>
        <p:style>
          <a:lnRef idx="1">
            <a:schemeClr val="accent1"/>
          </a:lnRef>
          <a:fillRef idx="2">
            <a:schemeClr val="accent1"/>
          </a:fillRef>
          <a:effectRef idx="1">
            <a:schemeClr val="accent1"/>
          </a:effectRef>
          <a:fontRef idx="minor">
            <a:schemeClr val="dk1"/>
          </a:fontRef>
        </p:style>
        <p:txBody>
          <a:bodyPr/>
          <a:lstStyle/>
          <a:p>
            <a:endParaRPr lang="en-US" dirty="0"/>
          </a:p>
        </p:txBody>
      </p:sp>
      <p:sp>
        <p:nvSpPr>
          <p:cNvPr id="23" name="TextBox 23"/>
          <p:cNvSpPr txBox="1"/>
          <p:nvPr/>
        </p:nvSpPr>
        <p:spPr>
          <a:xfrm>
            <a:off x="2411997" y="7471263"/>
            <a:ext cx="3926605" cy="1101237"/>
          </a:xfrm>
          <a:prstGeom prst="rect">
            <a:avLst/>
          </a:prstGeom>
        </p:spPr>
        <p:txBody>
          <a:bodyPr wrap="square" lIns="0" tIns="0" rIns="0" bIns="0" rtlCol="0" anchor="t">
            <a:spAutoFit/>
          </a:bodyPr>
          <a:lstStyle/>
          <a:p>
            <a:pPr algn="ctr">
              <a:lnSpc>
                <a:spcPts val="4479"/>
              </a:lnSpc>
            </a:pPr>
            <a:r>
              <a:rPr lang="vi-VN" sz="2799" dirty="0">
                <a:solidFill>
                  <a:srgbClr val="000000"/>
                </a:solidFill>
                <a:ea typeface="Aileron"/>
                <a:cs typeface="Aileron"/>
                <a:sym typeface="Aileron"/>
              </a:rPr>
              <a:t>Bảo Trì , Bảo Dưỡng , Lắp Đặt , Thi Công</a:t>
            </a:r>
            <a:endParaRPr lang="en-US" sz="2799" dirty="0">
              <a:solidFill>
                <a:srgbClr val="000000"/>
              </a:solidFill>
              <a:ea typeface="Aileron"/>
              <a:cs typeface="Aileron"/>
              <a:sym typeface="Aileron"/>
            </a:endParaRPr>
          </a:p>
        </p:txBody>
      </p:sp>
      <p:sp>
        <p:nvSpPr>
          <p:cNvPr id="24" name="AutoShape 24"/>
          <p:cNvSpPr/>
          <p:nvPr/>
        </p:nvSpPr>
        <p:spPr>
          <a:xfrm flipV="1">
            <a:off x="11308020" y="3181365"/>
            <a:ext cx="1306728" cy="775604"/>
          </a:xfrm>
          <a:prstGeom prst="line">
            <a:avLst/>
          </a:prstGeom>
          <a:ln w="19050" cap="flat">
            <a:solidFill>
              <a:srgbClr val="000000"/>
            </a:solidFill>
            <a:prstDash val="solid"/>
            <a:headEnd type="none" w="sm" len="sm"/>
            <a:tailEnd type="none" w="sm" len="sm"/>
          </a:ln>
        </p:spPr>
        <p:txBody>
          <a:bodyPr/>
          <a:lstStyle/>
          <a:p>
            <a:endParaRPr lang="en-US"/>
          </a:p>
        </p:txBody>
      </p:sp>
      <p:sp>
        <p:nvSpPr>
          <p:cNvPr id="26" name="Freeform 26"/>
          <p:cNvSpPr/>
          <p:nvPr/>
        </p:nvSpPr>
        <p:spPr>
          <a:xfrm>
            <a:off x="12108160" y="346751"/>
            <a:ext cx="3926605" cy="392660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p:spPr>
        <p:style>
          <a:lnRef idx="1">
            <a:schemeClr val="accent1"/>
          </a:lnRef>
          <a:fillRef idx="2">
            <a:schemeClr val="accent1"/>
          </a:fillRef>
          <a:effectRef idx="1">
            <a:schemeClr val="accent1"/>
          </a:effectRef>
          <a:fontRef idx="minor">
            <a:schemeClr val="dk1"/>
          </a:fontRef>
        </p:style>
        <p:txBody>
          <a:bodyPr/>
          <a:lstStyle/>
          <a:p>
            <a:endParaRPr lang="en-US" dirty="0"/>
          </a:p>
        </p:txBody>
      </p:sp>
      <p:sp>
        <p:nvSpPr>
          <p:cNvPr id="29" name="TextBox 29"/>
          <p:cNvSpPr txBox="1"/>
          <p:nvPr/>
        </p:nvSpPr>
        <p:spPr>
          <a:xfrm>
            <a:off x="12344400" y="1886300"/>
            <a:ext cx="3386249" cy="528286"/>
          </a:xfrm>
          <a:prstGeom prst="rect">
            <a:avLst/>
          </a:prstGeom>
        </p:spPr>
        <p:txBody>
          <a:bodyPr wrap="square" lIns="0" tIns="0" rIns="0" bIns="0" rtlCol="0" anchor="t">
            <a:spAutoFit/>
          </a:bodyPr>
          <a:lstStyle/>
          <a:p>
            <a:pPr algn="ctr">
              <a:lnSpc>
                <a:spcPts val="4479"/>
              </a:lnSpc>
            </a:pPr>
            <a:r>
              <a:rPr lang="vi-VN" sz="2799" dirty="0">
                <a:solidFill>
                  <a:srgbClr val="000000"/>
                </a:solidFill>
                <a:ea typeface="Aileron"/>
                <a:cs typeface="Aileron"/>
                <a:sym typeface="Aileron"/>
              </a:rPr>
              <a:t>Điện Lạnh Dân Dụng</a:t>
            </a:r>
            <a:endParaRPr lang="en-US" sz="2799" dirty="0">
              <a:solidFill>
                <a:srgbClr val="000000"/>
              </a:solidFill>
              <a:ea typeface="Aileron"/>
              <a:cs typeface="Aileron"/>
              <a:sym typeface="Aileron"/>
            </a:endParaRPr>
          </a:p>
        </p:txBody>
      </p:sp>
      <p:sp>
        <p:nvSpPr>
          <p:cNvPr id="35" name="Tiêu đề phụ 34">
            <a:extLst>
              <a:ext uri="{FF2B5EF4-FFF2-40B4-BE49-F238E27FC236}">
                <a16:creationId xmlns:a16="http://schemas.microsoft.com/office/drawing/2014/main" id="{4F526504-520F-487F-2C27-83E30DD95190}"/>
              </a:ext>
            </a:extLst>
          </p:cNvPr>
          <p:cNvSpPr>
            <a:spLocks noGrp="1"/>
          </p:cNvSpPr>
          <p:nvPr>
            <p:ph type="subTitle" idx="1"/>
          </p:nvPr>
        </p:nvSpPr>
        <p:spPr>
          <a:xfrm>
            <a:off x="2895600" y="1886300"/>
            <a:ext cx="3190366" cy="1571296"/>
          </a:xfrm>
        </p:spPr>
        <p:txBody>
          <a:bodyPr>
            <a:normAutofit/>
          </a:bodyPr>
          <a:lstStyle/>
          <a:p>
            <a:r>
              <a:rPr lang="vi-VN" sz="2800" dirty="0">
                <a:solidFill>
                  <a:schemeClr val="tx1"/>
                </a:solidFill>
                <a:cs typeface="Aldhabi" panose="01000000000000000000" pitchFamily="2" charset="-78"/>
              </a:rPr>
              <a:t>Điện Lạnh Công Nghiệp</a:t>
            </a:r>
            <a:endParaRPr lang="en-US" sz="2800" dirty="0">
              <a:solidFill>
                <a:schemeClr val="tx1"/>
              </a:solidFill>
              <a:cs typeface="Aldhabi" panose="01000000000000000000" pitchFamily="2" charset="-78"/>
            </a:endParaRPr>
          </a:p>
        </p:txBody>
      </p:sp>
      <p:pic>
        <p:nvPicPr>
          <p:cNvPr id="30" name="Hình ảnh 29" descr="Ảnh có chứa văn bản, Phông chữ, Đồ họa, đồng hồ">
            <a:extLst>
              <a:ext uri="{FF2B5EF4-FFF2-40B4-BE49-F238E27FC236}">
                <a16:creationId xmlns:a16="http://schemas.microsoft.com/office/drawing/2014/main" id="{3B7AA92D-D21C-3DA5-7813-CDD7B9B157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25800" y="114300"/>
            <a:ext cx="2134010" cy="80489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ình bình hành 17">
            <a:extLst>
              <a:ext uri="{FF2B5EF4-FFF2-40B4-BE49-F238E27FC236}">
                <a16:creationId xmlns:a16="http://schemas.microsoft.com/office/drawing/2014/main" id="{92C16E96-8BE0-4EE8-0E6B-45ED1E496FBB}"/>
              </a:ext>
            </a:extLst>
          </p:cNvPr>
          <p:cNvSpPr/>
          <p:nvPr/>
        </p:nvSpPr>
        <p:spPr>
          <a:xfrm>
            <a:off x="0" y="0"/>
            <a:ext cx="18288000" cy="10287000"/>
          </a:xfrm>
          <a:prstGeom prst="parallelogram">
            <a:avLst>
              <a:gd name="adj" fmla="val 0"/>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hỗ dành sẵn cho Văn bản 7">
            <a:extLst>
              <a:ext uri="{FF2B5EF4-FFF2-40B4-BE49-F238E27FC236}">
                <a16:creationId xmlns:a16="http://schemas.microsoft.com/office/drawing/2014/main" id="{2E6D9CE8-AACE-6860-F1E0-435BCFA3F477}"/>
              </a:ext>
            </a:extLst>
          </p:cNvPr>
          <p:cNvSpPr>
            <a:spLocks noGrp="1"/>
          </p:cNvSpPr>
          <p:nvPr>
            <p:ph type="body" idx="1"/>
          </p:nvPr>
        </p:nvSpPr>
        <p:spPr>
          <a:xfrm>
            <a:off x="749717" y="571500"/>
            <a:ext cx="8165684" cy="3019403"/>
          </a:xfrm>
        </p:spPr>
        <p:txBody>
          <a:bodyPr>
            <a:normAutofit fontScale="92500" lnSpcReduction="10000"/>
          </a:bodyPr>
          <a:lstStyle/>
          <a:p>
            <a:r>
              <a:rPr lang="vi-VN" dirty="0"/>
              <a:t>Điện Lạnh Dân Dụng :</a:t>
            </a:r>
          </a:p>
          <a:p>
            <a:pPr marL="571500" indent="-571500">
              <a:lnSpc>
                <a:spcPct val="110000"/>
              </a:lnSpc>
              <a:buFont typeface="Arial" panose="020B0604020202020204" pitchFamily="34" charset="0"/>
              <a:buChar char="•"/>
            </a:pPr>
            <a:r>
              <a:rPr lang="vi-VN" sz="3000" dirty="0">
                <a:latin typeface="Blacker Sans Text Bold" panose="020B0604020202020204" charset="0"/>
              </a:rPr>
              <a:t>Bảo trì &amp; sửa chữa &amp; vệ sinh , cung cấp phụ tùng chính hãng tại nhà</a:t>
            </a:r>
          </a:p>
          <a:p>
            <a:pPr marL="571500" indent="-571500">
              <a:lnSpc>
                <a:spcPct val="110000"/>
              </a:lnSpc>
              <a:buFont typeface="Arial" panose="020B0604020202020204" pitchFamily="34" charset="0"/>
              <a:buChar char="•"/>
            </a:pPr>
            <a:r>
              <a:rPr lang="vi-VN" sz="3000" dirty="0">
                <a:latin typeface="Blacker Sans Text Bold" panose="020B0604020202020204" charset="0"/>
              </a:rPr>
              <a:t>Gồm các loại máy như : máy giặt , máy lạnh , lò vi sóng , tủ lạnh , máy nước nóng trực tiếp &amp; gián tiếp , cây nước nóng lạnh</a:t>
            </a:r>
            <a:r>
              <a:rPr lang="vi-VN" sz="3000" dirty="0"/>
              <a:t>…</a:t>
            </a:r>
            <a:endParaRPr lang="en-US" sz="3000" dirty="0"/>
          </a:p>
        </p:txBody>
      </p:sp>
      <p:sp>
        <p:nvSpPr>
          <p:cNvPr id="10" name="Chỗ dành sẵn cho Văn bản 9">
            <a:extLst>
              <a:ext uri="{FF2B5EF4-FFF2-40B4-BE49-F238E27FC236}">
                <a16:creationId xmlns:a16="http://schemas.microsoft.com/office/drawing/2014/main" id="{F2BAFA7F-0484-EC11-30DC-7FDC36464ABA}"/>
              </a:ext>
            </a:extLst>
          </p:cNvPr>
          <p:cNvSpPr>
            <a:spLocks noGrp="1"/>
          </p:cNvSpPr>
          <p:nvPr>
            <p:ph type="body" sz="quarter" idx="3"/>
          </p:nvPr>
        </p:nvSpPr>
        <p:spPr>
          <a:xfrm>
            <a:off x="9372601" y="342900"/>
            <a:ext cx="8279987" cy="2590800"/>
          </a:xfrm>
        </p:spPr>
        <p:txBody>
          <a:bodyPr>
            <a:normAutofit fontScale="92500" lnSpcReduction="10000"/>
          </a:bodyPr>
          <a:lstStyle/>
          <a:p>
            <a:r>
              <a:rPr lang="vi-VN" dirty="0"/>
              <a:t>Điện Lạnh Công Nghiệp :</a:t>
            </a:r>
          </a:p>
          <a:p>
            <a:pPr marL="571500" indent="-571500">
              <a:buFont typeface="Arial" panose="020B0604020202020204" pitchFamily="34" charset="0"/>
              <a:buChar char="•"/>
            </a:pPr>
            <a:r>
              <a:rPr lang="vi-VN" sz="3000" dirty="0">
                <a:latin typeface="Blacker Sans Text Bold" panose="020B0604020202020204" charset="0"/>
              </a:rPr>
              <a:t>Bảo trì &amp; lắp đặt , thi công cho các nhà máy xí nghiệp , công trình</a:t>
            </a:r>
          </a:p>
          <a:p>
            <a:pPr marL="571500" indent="-571500">
              <a:buFont typeface="Arial" panose="020B0604020202020204" pitchFamily="34" charset="0"/>
              <a:buChar char="•"/>
            </a:pPr>
            <a:r>
              <a:rPr lang="vi-VN" sz="3000" dirty="0">
                <a:latin typeface="Blacker Sans Text Bold" panose="020B0604020202020204" charset="0"/>
              </a:rPr>
              <a:t>Gồm các hệ thống VRV , </a:t>
            </a:r>
            <a:r>
              <a:rPr lang="vi-VN" sz="3200" dirty="0">
                <a:latin typeface="Blacker Sans Text Bold" panose="020B0604020202020204" charset="0"/>
              </a:rPr>
              <a:t>hệ thống máy lạnh </a:t>
            </a:r>
            <a:r>
              <a:rPr lang="vi-VN" sz="3200" dirty="0" err="1">
                <a:latin typeface="Blacker Sans Text Bold" panose="020B0604020202020204" charset="0"/>
              </a:rPr>
              <a:t>Chiller</a:t>
            </a:r>
            <a:r>
              <a:rPr lang="vi-VN" sz="3200" dirty="0">
                <a:latin typeface="Blacker Sans Text Bold" panose="020B0604020202020204" charset="0"/>
              </a:rPr>
              <a:t> – Hệ thống ống nối gió .</a:t>
            </a:r>
            <a:endParaRPr lang="en-US" sz="3000" dirty="0">
              <a:latin typeface="Blacker Sans Text Bold" panose="020B0604020202020204" charset="0"/>
            </a:endParaRPr>
          </a:p>
        </p:txBody>
      </p:sp>
      <p:pic>
        <p:nvPicPr>
          <p:cNvPr id="17" name="Chỗ dành sẵn cho Nội dung 16" descr="Ảnh có chứa mặt đất, ngoài trời, bầu trời, giày dép&#10;&#10;Nội dung do AI tạo ra có thể không chính xác.">
            <a:extLst>
              <a:ext uri="{FF2B5EF4-FFF2-40B4-BE49-F238E27FC236}">
                <a16:creationId xmlns:a16="http://schemas.microsoft.com/office/drawing/2014/main" id="{C032B014-2BB6-1883-870C-BBE5D3BD29CB}"/>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35412" y="3847361"/>
            <a:ext cx="8165685" cy="5541194"/>
          </a:xfrm>
        </p:spPr>
      </p:pic>
      <p:pic>
        <p:nvPicPr>
          <p:cNvPr id="5" name="Chỗ dành sẵn cho Nội dung 4" descr="Ảnh có chứa tòa nhà, kỹ thuật, trong nhà, trần nhà&#10;&#10;Nội dung do AI tạo ra có thể không chính xác.">
            <a:extLst>
              <a:ext uri="{FF2B5EF4-FFF2-40B4-BE49-F238E27FC236}">
                <a16:creationId xmlns:a16="http://schemas.microsoft.com/office/drawing/2014/main" id="{2BB19F4E-0CC7-EB07-CE36-957A8860263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372601" y="3847361"/>
            <a:ext cx="4181662" cy="5541194"/>
          </a:xfrm>
        </p:spPr>
      </p:pic>
      <p:pic>
        <p:nvPicPr>
          <p:cNvPr id="13" name="Hình ảnh 12" descr="Ảnh có chứa trang phục, giày dép, người, tòa nhà">
            <a:extLst>
              <a:ext uri="{FF2B5EF4-FFF2-40B4-BE49-F238E27FC236}">
                <a16:creationId xmlns:a16="http://schemas.microsoft.com/office/drawing/2014/main" id="{D9E35DCC-2E33-BCC8-B0B3-7468F913E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4263" y="3847361"/>
            <a:ext cx="4098325" cy="5541194"/>
          </a:xfrm>
          <a:prstGeom prst="rect">
            <a:avLst/>
          </a:prstGeom>
        </p:spPr>
      </p:pic>
      <p:pic>
        <p:nvPicPr>
          <p:cNvPr id="3" name="Hình ảnh 2" descr="Ảnh có chứa văn bản, Phông chữ, Đồ họa, đồng hồ">
            <a:extLst>
              <a:ext uri="{FF2B5EF4-FFF2-40B4-BE49-F238E27FC236}">
                <a16:creationId xmlns:a16="http://schemas.microsoft.com/office/drawing/2014/main" id="{A6374FB4-C476-D228-E98A-45EA83C254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26619" y="70199"/>
            <a:ext cx="2134010" cy="804894"/>
          </a:xfrm>
          <a:prstGeom prst="rect">
            <a:avLst/>
          </a:prstGeom>
        </p:spPr>
      </p:pic>
    </p:spTree>
    <p:extLst>
      <p:ext uri="{BB962C8B-B14F-4D97-AF65-F5344CB8AC3E}">
        <p14:creationId xmlns:p14="http://schemas.microsoft.com/office/powerpoint/2010/main" val="306292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5845562" y="2916563"/>
            <a:ext cx="4453873" cy="4453873"/>
            <a:chOff x="29174" y="0"/>
            <a:chExt cx="812800" cy="812800"/>
          </a:xfrm>
        </p:grpSpPr>
        <p:sp>
          <p:nvSpPr>
            <p:cNvPr id="5" name="Freeform 5"/>
            <p:cNvSpPr/>
            <p:nvPr/>
          </p:nvSpPr>
          <p:spPr>
            <a:xfrm>
              <a:off x="29174"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p:spPr>
          <p:style>
            <a:lnRef idx="1">
              <a:schemeClr val="accent1"/>
            </a:lnRef>
            <a:fillRef idx="2">
              <a:schemeClr val="accent1"/>
            </a:fillRef>
            <a:effectRef idx="1">
              <a:schemeClr val="accent1"/>
            </a:effectRef>
            <a:fontRef idx="minor">
              <a:schemeClr val="dk1"/>
            </a:fontRef>
          </p:style>
          <p:txBody>
            <a:bodyPr/>
            <a:lstStyle/>
            <a:p>
              <a:endParaRPr lang="en-US" dirty="0"/>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5" name="Hình ảnh 24" descr="Ảnh có chứa trang phục, người, tường, thang&#10;&#10;Nội dung do AI tạo ra có thể không chính xác.">
            <a:extLst>
              <a:ext uri="{FF2B5EF4-FFF2-40B4-BE49-F238E27FC236}">
                <a16:creationId xmlns:a16="http://schemas.microsoft.com/office/drawing/2014/main" id="{5E5340B6-28A9-55BC-EEEA-D90AD132D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0" y="-36167"/>
            <a:ext cx="9144000" cy="10359331"/>
          </a:xfrm>
          <a:prstGeom prst="rect">
            <a:avLst/>
          </a:prstGeom>
        </p:spPr>
      </p:pic>
      <p:grpSp>
        <p:nvGrpSpPr>
          <p:cNvPr id="9" name="Group 9"/>
          <p:cNvGrpSpPr/>
          <p:nvPr/>
        </p:nvGrpSpPr>
        <p:grpSpPr>
          <a:xfrm>
            <a:off x="5867687" y="3085155"/>
            <a:ext cx="4089895" cy="4116685"/>
            <a:chOff x="50234" y="38100"/>
            <a:chExt cx="812800" cy="818124"/>
          </a:xfrm>
        </p:grpSpPr>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sp>
          <p:nvSpPr>
            <p:cNvPr id="10" name="Freeform 10"/>
            <p:cNvSpPr/>
            <p:nvPr/>
          </p:nvSpPr>
          <p:spPr>
            <a:xfrm>
              <a:off x="50234" y="4342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dirty="0"/>
            </a:p>
          </p:txBody>
        </p:sp>
      </p:grpSp>
      <p:sp>
        <p:nvSpPr>
          <p:cNvPr id="12" name="TextBox 12"/>
          <p:cNvSpPr txBox="1"/>
          <p:nvPr/>
        </p:nvSpPr>
        <p:spPr>
          <a:xfrm>
            <a:off x="6099822" y="4376421"/>
            <a:ext cx="3625626" cy="1664366"/>
          </a:xfrm>
          <a:prstGeom prst="rect">
            <a:avLst/>
          </a:prstGeom>
        </p:spPr>
        <p:txBody>
          <a:bodyPr lIns="0" tIns="0" rIns="0" bIns="0" rtlCol="0" anchor="t">
            <a:spAutoFit/>
          </a:bodyPr>
          <a:lstStyle/>
          <a:p>
            <a:pPr algn="ctr">
              <a:lnSpc>
                <a:spcPts val="6399"/>
              </a:lnSpc>
            </a:pPr>
            <a:r>
              <a:rPr lang="vi-VN" sz="6399" dirty="0">
                <a:solidFill>
                  <a:srgbClr val="000000"/>
                </a:solidFill>
                <a:latin typeface="Blacker Sans Text Bold" panose="020B0604020202020204" charset="0"/>
                <a:ea typeface="Archivo Black"/>
                <a:cs typeface="Archivo Black"/>
                <a:sym typeface="Archivo Black"/>
              </a:rPr>
              <a:t>H</a:t>
            </a:r>
            <a:r>
              <a:rPr lang="vi-VN" sz="6399" b="1" dirty="0">
                <a:solidFill>
                  <a:srgbClr val="000000"/>
                </a:solidFill>
                <a:latin typeface="Blacker Sans Text Bold" panose="020B0604020202020204" charset="0"/>
                <a:ea typeface="Archivo Black"/>
                <a:cs typeface="Archivo Black"/>
                <a:sym typeface="Archivo Black"/>
              </a:rPr>
              <a:t>Ệ</a:t>
            </a:r>
            <a:r>
              <a:rPr lang="vi-VN" sz="6399" dirty="0">
                <a:solidFill>
                  <a:srgbClr val="000000"/>
                </a:solidFill>
                <a:latin typeface="Blacker Sans Text Bold" panose="020B0604020202020204" charset="0"/>
                <a:ea typeface="Archivo Black"/>
                <a:cs typeface="Archivo Black"/>
                <a:sym typeface="Archivo Black"/>
              </a:rPr>
              <a:t> SINH THÁI</a:t>
            </a:r>
            <a:endParaRPr lang="en-US" sz="6399" dirty="0">
              <a:solidFill>
                <a:srgbClr val="000000"/>
              </a:solidFill>
              <a:latin typeface="Blacker Sans Text Bold" panose="020B0604020202020204" charset="0"/>
              <a:ea typeface="Archivo Black"/>
              <a:cs typeface="Archivo Black"/>
              <a:sym typeface="Archivo Black"/>
            </a:endParaRPr>
          </a:p>
        </p:txBody>
      </p:sp>
      <p:sp>
        <p:nvSpPr>
          <p:cNvPr id="13" name="TextBox 13"/>
          <p:cNvSpPr txBox="1"/>
          <p:nvPr/>
        </p:nvSpPr>
        <p:spPr>
          <a:xfrm>
            <a:off x="10430092" y="2871904"/>
            <a:ext cx="7705508" cy="3457357"/>
          </a:xfrm>
          <a:prstGeom prst="rect">
            <a:avLst/>
          </a:prstGeom>
        </p:spPr>
        <p:txBody>
          <a:bodyPr wrap="square" lIns="0" tIns="0" rIns="0" bIns="0" rtlCol="0" anchor="t">
            <a:spAutoFit/>
          </a:bodyPr>
          <a:lstStyle/>
          <a:p>
            <a:pPr>
              <a:lnSpc>
                <a:spcPct val="150000"/>
              </a:lnSpc>
            </a:pPr>
            <a:r>
              <a:rPr lang="vi-VN" sz="2400" b="1" dirty="0"/>
              <a:t>Trụ sở chính: Trung Tâm Điện Lạnh Tiến Phát :</a:t>
            </a:r>
          </a:p>
          <a:p>
            <a:pPr>
              <a:lnSpc>
                <a:spcPct val="150000"/>
              </a:lnSpc>
            </a:pPr>
            <a:r>
              <a:rPr lang="vi-VN" sz="2400" dirty="0"/>
              <a:t>Văn Phòng Đại Diện : 1/23 – 1/25 Phạm Quý Thích , Phường Tân Quý , Quận Tân Phú TP.HCM</a:t>
            </a:r>
            <a:endParaRPr lang="vi-VN" sz="2400" dirty="0">
              <a:solidFill>
                <a:srgbClr val="000000"/>
              </a:solidFill>
              <a:latin typeface="+mj-lt"/>
              <a:ea typeface="Aileron"/>
              <a:cs typeface="Aileron"/>
              <a:sym typeface="Aileron"/>
            </a:endParaRPr>
          </a:p>
          <a:p>
            <a:pPr>
              <a:lnSpc>
                <a:spcPct val="150000"/>
              </a:lnSpc>
            </a:pPr>
            <a:r>
              <a:rPr lang="vi-VN" sz="2400" dirty="0">
                <a:solidFill>
                  <a:srgbClr val="000000"/>
                </a:solidFill>
                <a:ea typeface="Aileron"/>
                <a:cs typeface="Aileron"/>
                <a:sym typeface="Aileron"/>
              </a:rPr>
              <a:t>Là đầu não của hệ sinh thái trực tiếp phân phối điều hành các khu vực chi nhánh .</a:t>
            </a:r>
          </a:p>
          <a:p>
            <a:pPr algn="r">
              <a:lnSpc>
                <a:spcPts val="2800"/>
              </a:lnSpc>
            </a:pPr>
            <a:r>
              <a:rPr lang="vi-VN" sz="2000" dirty="0">
                <a:solidFill>
                  <a:srgbClr val="000000"/>
                </a:solidFill>
                <a:latin typeface="Aileron"/>
                <a:ea typeface="Aileron"/>
                <a:cs typeface="Aileron"/>
                <a:sym typeface="Aileron"/>
              </a:rPr>
              <a:t> </a:t>
            </a:r>
          </a:p>
          <a:p>
            <a:pPr algn="r">
              <a:lnSpc>
                <a:spcPts val="2800"/>
              </a:lnSpc>
            </a:pPr>
            <a:endParaRPr lang="en-US" sz="2000" dirty="0">
              <a:solidFill>
                <a:srgbClr val="000000"/>
              </a:solidFill>
              <a:latin typeface="Aileron"/>
              <a:ea typeface="Aileron"/>
              <a:cs typeface="Aileron"/>
              <a:sym typeface="Aileron"/>
            </a:endParaRPr>
          </a:p>
        </p:txBody>
      </p:sp>
      <p:sp>
        <p:nvSpPr>
          <p:cNvPr id="15" name="AutoShape 15"/>
          <p:cNvSpPr/>
          <p:nvPr/>
        </p:nvSpPr>
        <p:spPr>
          <a:xfrm rot="-10800000">
            <a:off x="13715998" y="2705100"/>
            <a:ext cx="3429001" cy="0"/>
          </a:xfrm>
          <a:prstGeom prst="line">
            <a:avLst/>
          </a:prstGeom>
          <a:ln w="19050" cap="flat">
            <a:solidFill>
              <a:srgbClr val="000000"/>
            </a:solidFill>
            <a:prstDash val="solid"/>
            <a:headEnd type="none" w="sm" len="sm"/>
            <a:tailEnd type="none" w="sm" len="sm"/>
          </a:ln>
        </p:spPr>
        <p:txBody>
          <a:bodyPr/>
          <a:lstStyle/>
          <a:p>
            <a:endParaRPr lang="en-US"/>
          </a:p>
        </p:txBody>
      </p:sp>
      <p:sp>
        <p:nvSpPr>
          <p:cNvPr id="14" name="Tiêu đề 13">
            <a:extLst>
              <a:ext uri="{FF2B5EF4-FFF2-40B4-BE49-F238E27FC236}">
                <a16:creationId xmlns:a16="http://schemas.microsoft.com/office/drawing/2014/main" id="{994977F7-EBE3-AB96-1F6F-A87DA9E0A948}"/>
              </a:ext>
            </a:extLst>
          </p:cNvPr>
          <p:cNvSpPr>
            <a:spLocks noGrp="1"/>
          </p:cNvSpPr>
          <p:nvPr>
            <p:ph type="ctrTitle"/>
          </p:nvPr>
        </p:nvSpPr>
        <p:spPr>
          <a:xfrm>
            <a:off x="8534400" y="1028837"/>
            <a:ext cx="10134600" cy="2818242"/>
          </a:xfrm>
        </p:spPr>
        <p:txBody>
          <a:bodyPr>
            <a:normAutofit/>
          </a:bodyPr>
          <a:lstStyle/>
          <a:p>
            <a:r>
              <a:rPr lang="vi-VN" sz="8000" dirty="0">
                <a:latin typeface="Aptos Black" panose="020F0502020204030204" pitchFamily="34" charset="0"/>
              </a:rPr>
              <a:t>TRỤ SỞ CHÍNH</a:t>
            </a:r>
            <a:br>
              <a:rPr lang="vi-VN" dirty="0"/>
            </a:br>
            <a:endParaRPr lang="en-US" dirty="0">
              <a:solidFill>
                <a:srgbClr val="FF0000"/>
              </a:solidFill>
            </a:endParaRPr>
          </a:p>
        </p:txBody>
      </p:sp>
      <p:sp>
        <p:nvSpPr>
          <p:cNvPr id="26" name="Tiêu đề phụ 25">
            <a:extLst>
              <a:ext uri="{FF2B5EF4-FFF2-40B4-BE49-F238E27FC236}">
                <a16:creationId xmlns:a16="http://schemas.microsoft.com/office/drawing/2014/main" id="{F4AB62E2-7496-82EE-C332-BE0101A6ECC2}"/>
              </a:ext>
            </a:extLst>
          </p:cNvPr>
          <p:cNvSpPr>
            <a:spLocks noGrp="1"/>
          </p:cNvSpPr>
          <p:nvPr>
            <p:ph type="subTitle" idx="1"/>
          </p:nvPr>
        </p:nvSpPr>
        <p:spPr>
          <a:xfrm>
            <a:off x="11658599" y="9715500"/>
            <a:ext cx="4918517" cy="419510"/>
          </a:xfrm>
        </p:spPr>
        <p:txBody>
          <a:bodyPr>
            <a:noAutofit/>
          </a:bodyPr>
          <a:lstStyle/>
          <a:p>
            <a:r>
              <a:rPr lang="vi-VN" sz="2400" dirty="0"/>
              <a:t>Khu Vực Hồ Chí Minh</a:t>
            </a:r>
            <a:endParaRPr lang="en-US" sz="2400" dirty="0"/>
          </a:p>
        </p:txBody>
      </p:sp>
      <p:pic>
        <p:nvPicPr>
          <p:cNvPr id="7" name="Hình ảnh 6" descr="Ảnh có chứa trang phục, ngoài trời, người, bầu trời">
            <a:extLst>
              <a:ext uri="{FF2B5EF4-FFF2-40B4-BE49-F238E27FC236}">
                <a16:creationId xmlns:a16="http://schemas.microsoft.com/office/drawing/2014/main" id="{2D3607B3-B1AD-CB69-2DF1-19017F55CA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0913" y="5630239"/>
            <a:ext cx="7048887" cy="3950773"/>
          </a:xfrm>
          <a:prstGeom prst="rect">
            <a:avLst/>
          </a:prstGeom>
        </p:spPr>
      </p:pic>
      <p:pic>
        <p:nvPicPr>
          <p:cNvPr id="2" name="Hình ảnh 1" descr="Ảnh có chứa văn bản, Phông chữ, Đồ họa, đồng hồ">
            <a:extLst>
              <a:ext uri="{FF2B5EF4-FFF2-40B4-BE49-F238E27FC236}">
                <a16:creationId xmlns:a16="http://schemas.microsoft.com/office/drawing/2014/main" id="{96996983-86C1-2288-DE91-F06D4EBDFB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99132" y="89455"/>
            <a:ext cx="2134010" cy="80489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Hình ảnh 39" descr="Ảnh có chứa trang phục, tòa nhà, ngoài trời, người">
            <a:extLst>
              <a:ext uri="{FF2B5EF4-FFF2-40B4-BE49-F238E27FC236}">
                <a16:creationId xmlns:a16="http://schemas.microsoft.com/office/drawing/2014/main" id="{59E49C8F-F99B-9183-EC30-7ABBEE6356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03" y="1594903"/>
            <a:ext cx="7306115" cy="5992145"/>
          </a:xfrm>
          <a:prstGeom prst="rect">
            <a:avLst/>
          </a:prstGeom>
        </p:spPr>
      </p:pic>
      <p:sp>
        <p:nvSpPr>
          <p:cNvPr id="10" name="TextBox 10"/>
          <p:cNvSpPr txBox="1"/>
          <p:nvPr/>
        </p:nvSpPr>
        <p:spPr>
          <a:xfrm>
            <a:off x="8184381" y="1162051"/>
            <a:ext cx="6598419" cy="1054584"/>
          </a:xfrm>
          <a:prstGeom prst="rect">
            <a:avLst/>
          </a:prstGeom>
        </p:spPr>
        <p:txBody>
          <a:bodyPr wrap="square" lIns="0" tIns="0" rIns="0" bIns="0" rtlCol="0" anchor="t">
            <a:spAutoFit/>
          </a:bodyPr>
          <a:lstStyle/>
          <a:p>
            <a:pPr algn="l">
              <a:lnSpc>
                <a:spcPts val="8000"/>
              </a:lnSpc>
            </a:pPr>
            <a:r>
              <a:rPr lang="vi-VN" sz="7200" dirty="0">
                <a:solidFill>
                  <a:srgbClr val="000000"/>
                </a:solidFill>
                <a:latin typeface="Archivo Black"/>
                <a:ea typeface="Archivo Black"/>
                <a:cs typeface="Archivo Black"/>
                <a:sym typeface="Archivo Black"/>
              </a:rPr>
              <a:t>CHI NHÁNH</a:t>
            </a:r>
            <a:endParaRPr lang="en-US" sz="7200" dirty="0">
              <a:solidFill>
                <a:srgbClr val="000000"/>
              </a:solidFill>
              <a:latin typeface="Archivo Black"/>
              <a:ea typeface="Archivo Black"/>
              <a:cs typeface="Archivo Black"/>
              <a:sym typeface="Archivo Black"/>
            </a:endParaRPr>
          </a:p>
        </p:txBody>
      </p:sp>
      <p:sp>
        <p:nvSpPr>
          <p:cNvPr id="11" name="TextBox 11"/>
          <p:cNvSpPr txBox="1"/>
          <p:nvPr/>
        </p:nvSpPr>
        <p:spPr>
          <a:xfrm>
            <a:off x="8389261" y="2707433"/>
            <a:ext cx="5402940" cy="443006"/>
          </a:xfrm>
          <a:prstGeom prst="rect">
            <a:avLst/>
          </a:prstGeom>
        </p:spPr>
        <p:txBody>
          <a:bodyPr wrap="square" lIns="0" tIns="0" rIns="0" bIns="0" rtlCol="0" anchor="t">
            <a:spAutoFit/>
          </a:bodyPr>
          <a:lstStyle/>
          <a:p>
            <a:pPr algn="l">
              <a:lnSpc>
                <a:spcPts val="3399"/>
              </a:lnSpc>
            </a:pPr>
            <a:r>
              <a:rPr lang="vi-VN" sz="3399" b="1" dirty="0">
                <a:solidFill>
                  <a:srgbClr val="000000"/>
                </a:solidFill>
                <a:ea typeface="Archivo Black"/>
                <a:cs typeface="Archivo Black"/>
                <a:sym typeface="Archivo Black"/>
              </a:rPr>
              <a:t>Long An</a:t>
            </a:r>
            <a:r>
              <a:rPr lang="en-US" sz="3399" b="1" dirty="0">
                <a:solidFill>
                  <a:srgbClr val="000000"/>
                </a:solidFill>
                <a:ea typeface="Archivo Black"/>
                <a:cs typeface="Archivo Black"/>
                <a:sym typeface="Archivo Black"/>
              </a:rPr>
              <a:t> </a:t>
            </a:r>
            <a:r>
              <a:rPr lang="vi-VN" sz="3399" b="1" dirty="0">
                <a:solidFill>
                  <a:srgbClr val="000000"/>
                </a:solidFill>
                <a:ea typeface="Archivo Black"/>
                <a:cs typeface="Archivo Black"/>
                <a:sym typeface="Archivo Black"/>
              </a:rPr>
              <a:t>&amp;</a:t>
            </a:r>
            <a:r>
              <a:rPr lang="en-US" sz="3399" b="1" dirty="0">
                <a:solidFill>
                  <a:srgbClr val="000000"/>
                </a:solidFill>
                <a:ea typeface="Archivo Black"/>
                <a:cs typeface="Archivo Black"/>
                <a:sym typeface="Archivo Black"/>
              </a:rPr>
              <a:t> </a:t>
            </a:r>
            <a:r>
              <a:rPr lang="vi-VN" sz="3399" b="1" dirty="0">
                <a:solidFill>
                  <a:srgbClr val="000000"/>
                </a:solidFill>
                <a:ea typeface="Archivo Black"/>
                <a:cs typeface="Archivo Black"/>
                <a:sym typeface="Archivo Black"/>
              </a:rPr>
              <a:t>Tiền Giang</a:t>
            </a:r>
            <a:endParaRPr lang="en-US" sz="3399" b="1" dirty="0">
              <a:solidFill>
                <a:srgbClr val="000000"/>
              </a:solidFill>
              <a:ea typeface="Archivo Black"/>
              <a:cs typeface="Archivo Black"/>
              <a:sym typeface="Archivo Black"/>
            </a:endParaRPr>
          </a:p>
        </p:txBody>
      </p:sp>
      <p:sp>
        <p:nvSpPr>
          <p:cNvPr id="12" name="TextBox 12"/>
          <p:cNvSpPr txBox="1"/>
          <p:nvPr/>
        </p:nvSpPr>
        <p:spPr>
          <a:xfrm>
            <a:off x="8389260" y="5440398"/>
            <a:ext cx="3878940" cy="443006"/>
          </a:xfrm>
          <a:prstGeom prst="rect">
            <a:avLst/>
          </a:prstGeom>
        </p:spPr>
        <p:txBody>
          <a:bodyPr wrap="square" lIns="0" tIns="0" rIns="0" bIns="0" rtlCol="0" anchor="t">
            <a:spAutoFit/>
          </a:bodyPr>
          <a:lstStyle/>
          <a:p>
            <a:pPr algn="l">
              <a:lnSpc>
                <a:spcPts val="3399"/>
              </a:lnSpc>
            </a:pPr>
            <a:r>
              <a:rPr lang="vi-VN" sz="3399" b="1" dirty="0">
                <a:solidFill>
                  <a:srgbClr val="000000"/>
                </a:solidFill>
                <a:ea typeface="Archivo Black"/>
                <a:cs typeface="Archivo Black"/>
                <a:sym typeface="Archivo Black"/>
              </a:rPr>
              <a:t>Bình Dương</a:t>
            </a:r>
            <a:r>
              <a:rPr lang="en-US" sz="3399" b="1" dirty="0">
                <a:solidFill>
                  <a:srgbClr val="000000"/>
                </a:solidFill>
                <a:ea typeface="Archivo Black"/>
                <a:cs typeface="Archivo Black"/>
                <a:sym typeface="Archivo Black"/>
              </a:rPr>
              <a:t> </a:t>
            </a:r>
          </a:p>
        </p:txBody>
      </p:sp>
      <p:sp>
        <p:nvSpPr>
          <p:cNvPr id="13" name="TextBox 13"/>
          <p:cNvSpPr txBox="1"/>
          <p:nvPr/>
        </p:nvSpPr>
        <p:spPr>
          <a:xfrm>
            <a:off x="8389259" y="8173362"/>
            <a:ext cx="3574142" cy="443006"/>
          </a:xfrm>
          <a:prstGeom prst="rect">
            <a:avLst/>
          </a:prstGeom>
        </p:spPr>
        <p:txBody>
          <a:bodyPr wrap="square" lIns="0" tIns="0" rIns="0" bIns="0" rtlCol="0" anchor="t">
            <a:spAutoFit/>
          </a:bodyPr>
          <a:lstStyle/>
          <a:p>
            <a:pPr algn="l">
              <a:lnSpc>
                <a:spcPts val="3399"/>
              </a:lnSpc>
            </a:pPr>
            <a:r>
              <a:rPr lang="vi-VN" sz="3399" b="1" dirty="0">
                <a:solidFill>
                  <a:srgbClr val="000000"/>
                </a:solidFill>
                <a:ea typeface="Archivo Black"/>
                <a:cs typeface="Archivo Black"/>
                <a:sym typeface="Archivo Black"/>
              </a:rPr>
              <a:t>Cần Thơ</a:t>
            </a:r>
            <a:r>
              <a:rPr lang="en-US" sz="3399" b="1" dirty="0">
                <a:solidFill>
                  <a:srgbClr val="000000"/>
                </a:solidFill>
                <a:ea typeface="Archivo Black"/>
                <a:cs typeface="Archivo Black"/>
                <a:sym typeface="Archivo Black"/>
              </a:rPr>
              <a:t> </a:t>
            </a:r>
          </a:p>
        </p:txBody>
      </p:sp>
      <p:sp>
        <p:nvSpPr>
          <p:cNvPr id="15" name="TextBox 15"/>
          <p:cNvSpPr txBox="1"/>
          <p:nvPr/>
        </p:nvSpPr>
        <p:spPr>
          <a:xfrm>
            <a:off x="8197533" y="5799347"/>
            <a:ext cx="9938067" cy="2351345"/>
          </a:xfrm>
          <a:prstGeom prst="rect">
            <a:avLst/>
          </a:prstGeom>
        </p:spPr>
        <p:txBody>
          <a:bodyPr wrap="square" lIns="0" tIns="0" rIns="0" bIns="0" rtlCol="0" anchor="t">
            <a:spAutoFit/>
          </a:bodyPr>
          <a:lstStyle/>
          <a:p>
            <a:pPr>
              <a:lnSpc>
                <a:spcPct val="150000"/>
              </a:lnSpc>
            </a:pPr>
            <a:r>
              <a:rPr lang="vi-VN" sz="2100" b="1" dirty="0"/>
              <a:t>Trạm Bình Dương (HCM) </a:t>
            </a:r>
            <a:r>
              <a:rPr lang="vi-VN" sz="2100" dirty="0"/>
              <a:t>: 65-67 Đ. D20, Khu Dân Cư </a:t>
            </a:r>
            <a:r>
              <a:rPr lang="vi-VN" sz="2100" dirty="0" err="1"/>
              <a:t>Viet</a:t>
            </a:r>
            <a:r>
              <a:rPr lang="vi-VN" sz="2100" dirty="0"/>
              <a:t> </a:t>
            </a:r>
            <a:r>
              <a:rPr lang="vi-VN" sz="2100" dirty="0" err="1"/>
              <a:t>Sing</a:t>
            </a:r>
            <a:r>
              <a:rPr lang="vi-VN" sz="2100" dirty="0"/>
              <a:t>, Thuận An, Bình Dương(Nay Là Phường An Phú TP.HCM).</a:t>
            </a:r>
          </a:p>
          <a:p>
            <a:pPr>
              <a:lnSpc>
                <a:spcPct val="150000"/>
              </a:lnSpc>
            </a:pPr>
            <a:r>
              <a:rPr lang="vi-VN" sz="2100" dirty="0"/>
              <a:t> Hiện tại Tiến Phát với nhiều quyết định mở rộng quy mô việc mở trạm mới ở khu vực Bình Dương là thực sự cần thiết để hỗ trợ đối vơi khu vực Hồ Chí Minh.</a:t>
            </a:r>
          </a:p>
          <a:p>
            <a:pPr algn="l">
              <a:lnSpc>
                <a:spcPts val="2799"/>
              </a:lnSpc>
            </a:pPr>
            <a:endParaRPr lang="en-US" sz="1999" dirty="0">
              <a:solidFill>
                <a:srgbClr val="000000"/>
              </a:solidFill>
              <a:latin typeface="Aileron"/>
              <a:ea typeface="Aileron"/>
              <a:cs typeface="Aileron"/>
              <a:sym typeface="Aileron"/>
            </a:endParaRPr>
          </a:p>
        </p:txBody>
      </p:sp>
      <p:sp>
        <p:nvSpPr>
          <p:cNvPr id="16" name="TextBox 16"/>
          <p:cNvSpPr txBox="1"/>
          <p:nvPr/>
        </p:nvSpPr>
        <p:spPr>
          <a:xfrm>
            <a:off x="8205440" y="8509642"/>
            <a:ext cx="9930160" cy="2267287"/>
          </a:xfrm>
          <a:prstGeom prst="rect">
            <a:avLst/>
          </a:prstGeom>
        </p:spPr>
        <p:txBody>
          <a:bodyPr wrap="square" lIns="0" tIns="0" rIns="0" bIns="0" rtlCol="0" anchor="t">
            <a:spAutoFit/>
          </a:bodyPr>
          <a:lstStyle/>
          <a:p>
            <a:pPr>
              <a:lnSpc>
                <a:spcPct val="150000"/>
              </a:lnSpc>
            </a:pPr>
            <a:r>
              <a:rPr lang="vi-VN" sz="2100" b="1" dirty="0"/>
              <a:t>Trạm Cần Thơ </a:t>
            </a:r>
            <a:r>
              <a:rPr lang="vi-VN" sz="2100" dirty="0"/>
              <a:t>:Địa chỉ số 577/ đường 30/4, phường Tân An, TP. Cần Thơ</a:t>
            </a:r>
          </a:p>
          <a:p>
            <a:pPr>
              <a:lnSpc>
                <a:spcPct val="150000"/>
              </a:lnSpc>
            </a:pPr>
            <a:r>
              <a:rPr lang="vi-VN" sz="2100" dirty="0"/>
              <a:t> Với nhu cầu khách hàng ở Cần Thơ mong muốn được sử dụng dịch vụ của Tiến Phát &amp; việc mở trạm Cần Thơ là một bước hợp lí.</a:t>
            </a:r>
          </a:p>
          <a:p>
            <a:pPr>
              <a:lnSpc>
                <a:spcPct val="150000"/>
              </a:lnSpc>
            </a:pPr>
            <a:endParaRPr lang="vi-VN" sz="2100" dirty="0"/>
          </a:p>
          <a:p>
            <a:pPr algn="l">
              <a:lnSpc>
                <a:spcPts val="2799"/>
              </a:lnSpc>
            </a:pPr>
            <a:endParaRPr lang="en-US" sz="1999" dirty="0">
              <a:solidFill>
                <a:srgbClr val="000000"/>
              </a:solidFill>
              <a:latin typeface="Aileron"/>
              <a:ea typeface="Aileron"/>
              <a:cs typeface="Aileron"/>
              <a:sym typeface="Aileron"/>
            </a:endParaRPr>
          </a:p>
        </p:txBody>
      </p:sp>
      <p:sp>
        <p:nvSpPr>
          <p:cNvPr id="17" name="TextBox 17"/>
          <p:cNvSpPr txBox="1"/>
          <p:nvPr/>
        </p:nvSpPr>
        <p:spPr>
          <a:xfrm>
            <a:off x="7098463" y="3275780"/>
            <a:ext cx="1085918" cy="357662"/>
          </a:xfrm>
          <a:prstGeom prst="rect">
            <a:avLst/>
          </a:prstGeom>
        </p:spPr>
        <p:txBody>
          <a:bodyPr wrap="square" lIns="0" tIns="0" rIns="0" bIns="0" rtlCol="0" anchor="t">
            <a:spAutoFit/>
          </a:bodyPr>
          <a:lstStyle/>
          <a:p>
            <a:pPr algn="ctr">
              <a:lnSpc>
                <a:spcPts val="2748"/>
              </a:lnSpc>
            </a:pPr>
            <a:r>
              <a:rPr lang="en-US" sz="2748" dirty="0">
                <a:solidFill>
                  <a:srgbClr val="FFFFFF"/>
                </a:solidFill>
                <a:latin typeface="Archivo Black"/>
                <a:ea typeface="Archivo Black"/>
                <a:cs typeface="Archivo Black"/>
                <a:sym typeface="Archivo Black"/>
              </a:rPr>
              <a:t>1</a:t>
            </a:r>
          </a:p>
        </p:txBody>
      </p:sp>
      <p:sp>
        <p:nvSpPr>
          <p:cNvPr id="25" name="TextBox 25"/>
          <p:cNvSpPr txBox="1"/>
          <p:nvPr/>
        </p:nvSpPr>
        <p:spPr>
          <a:xfrm>
            <a:off x="7231591" y="7815700"/>
            <a:ext cx="798256" cy="357662"/>
          </a:xfrm>
          <a:prstGeom prst="rect">
            <a:avLst/>
          </a:prstGeom>
        </p:spPr>
        <p:txBody>
          <a:bodyPr wrap="square" lIns="0" tIns="0" rIns="0" bIns="0" rtlCol="0" anchor="t">
            <a:spAutoFit/>
          </a:bodyPr>
          <a:lstStyle/>
          <a:p>
            <a:pPr algn="ctr">
              <a:lnSpc>
                <a:spcPts val="2748"/>
              </a:lnSpc>
            </a:pPr>
            <a:r>
              <a:rPr lang="en-US" sz="2748" dirty="0">
                <a:solidFill>
                  <a:srgbClr val="FFFFFF"/>
                </a:solidFill>
                <a:latin typeface="Archivo Black"/>
                <a:ea typeface="Archivo Black"/>
                <a:cs typeface="Archivo Black"/>
                <a:sym typeface="Archivo Black"/>
              </a:rPr>
              <a:t>3</a:t>
            </a:r>
          </a:p>
        </p:txBody>
      </p:sp>
      <p:sp>
        <p:nvSpPr>
          <p:cNvPr id="26" name="AutoShape 26"/>
          <p:cNvSpPr/>
          <p:nvPr/>
        </p:nvSpPr>
        <p:spPr>
          <a:xfrm>
            <a:off x="8267133" y="2380417"/>
            <a:ext cx="3119402" cy="0"/>
          </a:xfrm>
          <a:prstGeom prst="line">
            <a:avLst/>
          </a:prstGeom>
          <a:ln w="19050" cap="flat">
            <a:solidFill>
              <a:srgbClr val="000000"/>
            </a:solidFill>
            <a:prstDash val="solid"/>
            <a:headEnd type="none" w="sm" len="sm"/>
            <a:tailEnd type="none" w="sm" len="sm"/>
          </a:ln>
        </p:spPr>
        <p:txBody>
          <a:bodyPr/>
          <a:lstStyle/>
          <a:p>
            <a:endParaRPr lang="en-US"/>
          </a:p>
        </p:txBody>
      </p:sp>
      <p:pic>
        <p:nvPicPr>
          <p:cNvPr id="36" name="Hình ảnh 35" descr="Ảnh có chứa trang phục, bầu trời, ngoài trời, người">
            <a:extLst>
              <a:ext uri="{FF2B5EF4-FFF2-40B4-BE49-F238E27FC236}">
                <a16:creationId xmlns:a16="http://schemas.microsoft.com/office/drawing/2014/main" id="{3892EB22-187C-91C6-F7A0-35F8FDA40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 y="7010612"/>
            <a:ext cx="7110284" cy="3420527"/>
          </a:xfrm>
          <a:prstGeom prst="rect">
            <a:avLst/>
          </a:prstGeom>
        </p:spPr>
      </p:pic>
      <p:grpSp>
        <p:nvGrpSpPr>
          <p:cNvPr id="2" name="Group 2"/>
          <p:cNvGrpSpPr/>
          <p:nvPr/>
        </p:nvGrpSpPr>
        <p:grpSpPr>
          <a:xfrm flipH="1">
            <a:off x="7063905" y="-412580"/>
            <a:ext cx="934299" cy="10732764"/>
            <a:chOff x="-28707" y="-38100"/>
            <a:chExt cx="1407138" cy="15139669"/>
          </a:xfrm>
          <a:solidFill>
            <a:schemeClr val="accent1">
              <a:lumMod val="60000"/>
              <a:lumOff val="40000"/>
            </a:schemeClr>
          </a:solidFill>
        </p:grpSpPr>
        <p:sp>
          <p:nvSpPr>
            <p:cNvPr id="4" name="TextBox 4"/>
            <p:cNvSpPr txBox="1"/>
            <p:nvPr/>
          </p:nvSpPr>
          <p:spPr>
            <a:xfrm>
              <a:off x="0" y="-38100"/>
              <a:ext cx="1378431" cy="15065619"/>
            </a:xfrm>
            <a:prstGeom prst="rect">
              <a:avLst/>
            </a:prstGeom>
            <a:ln>
              <a:noFill/>
            </a:ln>
          </p:spPr>
          <p:style>
            <a:lnRef idx="1">
              <a:schemeClr val="accent1"/>
            </a:lnRef>
            <a:fillRef idx="2">
              <a:schemeClr val="accent1"/>
            </a:fillRef>
            <a:effectRef idx="1">
              <a:schemeClr val="accent1"/>
            </a:effectRef>
            <a:fontRef idx="minor">
              <a:schemeClr val="dk1"/>
            </a:fontRef>
          </p:style>
          <p:txBody>
            <a:bodyPr lIns="50800" tIns="50800" rIns="50800" bIns="50800" rtlCol="0" anchor="ctr"/>
            <a:lstStyle/>
            <a:p>
              <a:pPr algn="ctr">
                <a:lnSpc>
                  <a:spcPts val="2659"/>
                </a:lnSpc>
              </a:pPr>
              <a:endParaRPr/>
            </a:p>
          </p:txBody>
        </p:sp>
        <p:sp>
          <p:nvSpPr>
            <p:cNvPr id="3" name="Freeform 3"/>
            <p:cNvSpPr/>
            <p:nvPr/>
          </p:nvSpPr>
          <p:spPr>
            <a:xfrm>
              <a:off x="-28707" y="35950"/>
              <a:ext cx="1378430" cy="15065619"/>
            </a:xfrm>
            <a:custGeom>
              <a:avLst/>
              <a:gdLst/>
              <a:ahLst/>
              <a:cxnLst/>
              <a:rect l="l" t="t" r="r" b="b"/>
              <a:pathLst>
                <a:path w="1378431" h="15027520">
                  <a:moveTo>
                    <a:pt x="0" y="0"/>
                  </a:moveTo>
                  <a:lnTo>
                    <a:pt x="1378431" y="0"/>
                  </a:lnTo>
                  <a:lnTo>
                    <a:pt x="1378431" y="15027520"/>
                  </a:lnTo>
                  <a:lnTo>
                    <a:pt x="0" y="15027520"/>
                  </a:lnTo>
                  <a:close/>
                </a:path>
              </a:pathLst>
            </a:custGeom>
            <a:ln>
              <a:noFill/>
            </a:ln>
          </p:spPr>
          <p:style>
            <a:lnRef idx="1">
              <a:schemeClr val="accent1"/>
            </a:lnRef>
            <a:fillRef idx="2">
              <a:schemeClr val="accent1"/>
            </a:fillRef>
            <a:effectRef idx="1">
              <a:schemeClr val="accent1"/>
            </a:effectRef>
            <a:fontRef idx="minor">
              <a:schemeClr val="dk1"/>
            </a:fontRef>
          </p:style>
          <p:txBody>
            <a:bodyPr/>
            <a:lstStyle/>
            <a:p>
              <a:endParaRPr lang="en-US" dirty="0"/>
            </a:p>
          </p:txBody>
        </p:sp>
      </p:grpSp>
      <p:sp>
        <p:nvSpPr>
          <p:cNvPr id="6" name="Hộp Văn bản 5">
            <a:extLst>
              <a:ext uri="{FF2B5EF4-FFF2-40B4-BE49-F238E27FC236}">
                <a16:creationId xmlns:a16="http://schemas.microsoft.com/office/drawing/2014/main" id="{985E9D21-CCEE-2C76-95A5-F8E02AFE1DD9}"/>
              </a:ext>
            </a:extLst>
          </p:cNvPr>
          <p:cNvSpPr txBox="1"/>
          <p:nvPr/>
        </p:nvSpPr>
        <p:spPr>
          <a:xfrm>
            <a:off x="8136503" y="3173109"/>
            <a:ext cx="9618097" cy="2024330"/>
          </a:xfrm>
          <a:prstGeom prst="rect">
            <a:avLst/>
          </a:prstGeom>
          <a:noFill/>
        </p:spPr>
        <p:txBody>
          <a:bodyPr wrap="square">
            <a:spAutoFit/>
          </a:bodyPr>
          <a:lstStyle/>
          <a:p>
            <a:pPr>
              <a:lnSpc>
                <a:spcPct val="150000"/>
              </a:lnSpc>
            </a:pPr>
            <a:r>
              <a:rPr lang="vi-VN" sz="2100" b="1" dirty="0"/>
              <a:t>Trạm Long An </a:t>
            </a:r>
            <a:r>
              <a:rPr lang="vi-VN" sz="2100" dirty="0"/>
              <a:t>: 01A ,Quốc Lộ 1A ,Bến Lức Long An</a:t>
            </a:r>
            <a:endParaRPr lang="en-US" sz="2100" dirty="0"/>
          </a:p>
          <a:p>
            <a:pPr>
              <a:lnSpc>
                <a:spcPct val="150000"/>
              </a:lnSpc>
            </a:pPr>
            <a:r>
              <a:rPr lang="vi-VN" sz="2100" b="1" dirty="0"/>
              <a:t>Trạm Cai Lậy </a:t>
            </a:r>
            <a:r>
              <a:rPr lang="vi-VN" sz="2100" dirty="0"/>
              <a:t>:KP1,P1 Thị Xã Cai Lậy Tỉnh Tiền Giang</a:t>
            </a:r>
          </a:p>
          <a:p>
            <a:pPr>
              <a:lnSpc>
                <a:spcPct val="150000"/>
              </a:lnSpc>
            </a:pPr>
            <a:r>
              <a:rPr lang="vi-VN" sz="2100" b="1" dirty="0"/>
              <a:t>Trạm Cái Bè </a:t>
            </a:r>
            <a:r>
              <a:rPr lang="vi-VN" sz="2100" dirty="0"/>
              <a:t>:238 Quốc Lộ 1A Ấp An Thạnh Huyện Cái Bè Tỉnh Tiền Giang</a:t>
            </a:r>
          </a:p>
          <a:p>
            <a:pPr>
              <a:lnSpc>
                <a:spcPct val="150000"/>
              </a:lnSpc>
            </a:pPr>
            <a:r>
              <a:rPr lang="vi-VN" sz="2100" dirty="0"/>
              <a:t>  Là chi nhánh đi đầu đánh dấu bước tiến triển mới của Điện Lạnh Tiến Phát</a:t>
            </a:r>
            <a:r>
              <a:rPr lang="vi-VN" dirty="0"/>
              <a:t>. </a:t>
            </a:r>
          </a:p>
        </p:txBody>
      </p:sp>
      <p:pic>
        <p:nvPicPr>
          <p:cNvPr id="28" name="Hình ảnh 27" descr="Ảnh có chứa ngoài trời, bầu trời, trang phục, văn bản&#10;&#10;Nội dung do AI tạo ra có thể không chính xác.">
            <a:extLst>
              <a:ext uri="{FF2B5EF4-FFF2-40B4-BE49-F238E27FC236}">
                <a16:creationId xmlns:a16="http://schemas.microsoft.com/office/drawing/2014/main" id="{65877F86-3EC3-C205-5927-4524656D14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03" y="-101390"/>
            <a:ext cx="7225419" cy="3762752"/>
          </a:xfrm>
          <a:prstGeom prst="rect">
            <a:avLst/>
          </a:prstGeom>
        </p:spPr>
      </p:pic>
      <p:pic>
        <p:nvPicPr>
          <p:cNvPr id="29" name="Hình ảnh 28" descr="Ảnh có chứa văn bản, Phông chữ, Đồ họa, đồng hồ">
            <a:extLst>
              <a:ext uri="{FF2B5EF4-FFF2-40B4-BE49-F238E27FC236}">
                <a16:creationId xmlns:a16="http://schemas.microsoft.com/office/drawing/2014/main" id="{17B26BB5-994D-D970-9CA0-D313440D87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25800" y="114300"/>
            <a:ext cx="2134010" cy="804894"/>
          </a:xfrm>
          <a:prstGeom prst="rect">
            <a:avLst/>
          </a:prstGeom>
        </p:spPr>
      </p:pic>
    </p:spTree>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1424</TotalTime>
  <Words>1316</Words>
  <Application>Microsoft Office PowerPoint</Application>
  <PresentationFormat>Tùy chỉnh</PresentationFormat>
  <Paragraphs>130</Paragraphs>
  <Slides>19</Slides>
  <Notes>1</Notes>
  <HiddenSlides>0</HiddenSlides>
  <MMClips>0</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19</vt:i4>
      </vt:variant>
    </vt:vector>
  </HeadingPairs>
  <TitlesOfParts>
    <vt:vector size="30" baseType="lpstr">
      <vt:lpstr>Aptos</vt:lpstr>
      <vt:lpstr>Archivo Black</vt:lpstr>
      <vt:lpstr>Aptos Black</vt:lpstr>
      <vt:lpstr>Arial</vt:lpstr>
      <vt:lpstr>Aldhabi</vt:lpstr>
      <vt:lpstr>Aileron</vt:lpstr>
      <vt:lpstr>Blacker Sans Text Bold</vt:lpstr>
      <vt:lpstr>Times New Roman</vt:lpstr>
      <vt:lpstr>Blacker Sans Text</vt:lpstr>
      <vt:lpstr>Aptos Display</vt:lpstr>
      <vt:lpstr>Chủ đề Office</vt:lpstr>
      <vt:lpstr>Bản trình bày PowerPoint</vt:lpstr>
      <vt:lpstr>Bản trình bày PowerPoint</vt:lpstr>
      <vt:lpstr>Bản trình bày PowerPoint</vt:lpstr>
      <vt:lpstr>Ổn Định </vt:lpstr>
      <vt:lpstr>Bản trình bày PowerPoint</vt:lpstr>
      <vt:lpstr>Bản trình bày PowerPoint</vt:lpstr>
      <vt:lpstr>Bản trình bày PowerPoint</vt:lpstr>
      <vt:lpstr>TRỤ SỞ CHÍNH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SƠ ĐỒ NHÂN SỰ  </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Clean and Professional Company Profile Presentation</dc:title>
  <dc:creator>Minh Hùng</dc:creator>
  <cp:lastModifiedBy>ADMIN</cp:lastModifiedBy>
  <cp:revision>30</cp:revision>
  <dcterms:created xsi:type="dcterms:W3CDTF">2006-08-16T00:00:00Z</dcterms:created>
  <dcterms:modified xsi:type="dcterms:W3CDTF">2025-10-08T10:39:36Z</dcterms:modified>
  <dc:identifier>DAG04cF1iig</dc:identifier>
</cp:coreProperties>
</file>